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70" r:id="rId2"/>
    <p:sldId id="256" r:id="rId3"/>
    <p:sldId id="258" r:id="rId4"/>
    <p:sldId id="269" r:id="rId5"/>
    <p:sldId id="266" r:id="rId6"/>
    <p:sldId id="259" r:id="rId7"/>
    <p:sldId id="267" r:id="rId8"/>
    <p:sldId id="268" r:id="rId9"/>
    <p:sldId id="271" r:id="rId10"/>
    <p:sldId id="257" r:id="rId11"/>
    <p:sldId id="272" r:id="rId12"/>
    <p:sldId id="260" r:id="rId13"/>
    <p:sldId id="273" r:id="rId14"/>
    <p:sldId id="261" r:id="rId15"/>
    <p:sldId id="262" r:id="rId16"/>
    <p:sldId id="263" r:id="rId17"/>
    <p:sldId id="264"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0"/>
    <p:restoredTop sz="97568"/>
  </p:normalViewPr>
  <p:slideViewPr>
    <p:cSldViewPr snapToGrid="0">
      <p:cViewPr varScale="1">
        <p:scale>
          <a:sx n="202" d="100"/>
          <a:sy n="202" d="100"/>
        </p:scale>
        <p:origin x="1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5D0E6-BB0F-4EFB-AA8D-6DC7268898D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26C93E9-8E59-4719-B5C1-8F49AA9435B2}">
      <dgm:prSet/>
      <dgm:spPr/>
      <dgm:t>
        <a:bodyPr/>
        <a:lstStyle/>
        <a:p>
          <a:r>
            <a:rPr lang="en-US"/>
            <a:t>Prior to participation in the Nijmegan march, you and-or your team ideally performed some form of train up.</a:t>
          </a:r>
        </a:p>
      </dgm:t>
    </dgm:pt>
    <dgm:pt modelId="{1194D0BD-6F72-4D55-93F6-BDF429B1CE59}" type="parTrans" cxnId="{D2C6A430-8D23-47FD-85E0-DAA119707A37}">
      <dgm:prSet/>
      <dgm:spPr/>
      <dgm:t>
        <a:bodyPr/>
        <a:lstStyle/>
        <a:p>
          <a:endParaRPr lang="en-US"/>
        </a:p>
      </dgm:t>
    </dgm:pt>
    <dgm:pt modelId="{E6C099EE-A59E-4566-8F1F-19BBCE67FD59}" type="sibTrans" cxnId="{D2C6A430-8D23-47FD-85E0-DAA119707A37}">
      <dgm:prSet/>
      <dgm:spPr/>
      <dgm:t>
        <a:bodyPr/>
        <a:lstStyle/>
        <a:p>
          <a:endParaRPr lang="en-US"/>
        </a:p>
      </dgm:t>
    </dgm:pt>
    <dgm:pt modelId="{AA740EF1-559A-4EBE-A7E6-184431C67961}">
      <dgm:prSet/>
      <dgm:spPr/>
      <dgm:t>
        <a:bodyPr/>
        <a:lstStyle/>
        <a:p>
          <a:r>
            <a:rPr lang="en-US"/>
            <a:t>This training period should have identified weaknesses in skin, tendons, muscles, etc.</a:t>
          </a:r>
        </a:p>
      </dgm:t>
    </dgm:pt>
    <dgm:pt modelId="{0ECF7720-C9CC-44DB-961D-060E3A419E92}" type="parTrans" cxnId="{C9896F57-7104-4688-B468-11EB99C876A3}">
      <dgm:prSet/>
      <dgm:spPr/>
      <dgm:t>
        <a:bodyPr/>
        <a:lstStyle/>
        <a:p>
          <a:endParaRPr lang="en-US"/>
        </a:p>
      </dgm:t>
    </dgm:pt>
    <dgm:pt modelId="{AB866E96-7398-4076-92D1-5F73319DFDFD}" type="sibTrans" cxnId="{C9896F57-7104-4688-B468-11EB99C876A3}">
      <dgm:prSet/>
      <dgm:spPr/>
      <dgm:t>
        <a:bodyPr/>
        <a:lstStyle/>
        <a:p>
          <a:endParaRPr lang="en-US"/>
        </a:p>
      </dgm:t>
    </dgm:pt>
    <dgm:pt modelId="{34B1855B-E4C1-4AF8-B86F-9FF0F36C341B}">
      <dgm:prSet/>
      <dgm:spPr/>
      <dgm:t>
        <a:bodyPr/>
        <a:lstStyle/>
        <a:p>
          <a:r>
            <a:rPr lang="en-US" dirty="0"/>
            <a:t>You should know before this march where you get hot spots, what socks and boots work best for you, and what limiting factors you have physically. </a:t>
          </a:r>
        </a:p>
      </dgm:t>
    </dgm:pt>
    <dgm:pt modelId="{7A294791-CD65-4039-9A10-496867291580}" type="parTrans" cxnId="{38D8F05B-737A-4830-ADDB-12231DE3DED3}">
      <dgm:prSet/>
      <dgm:spPr/>
      <dgm:t>
        <a:bodyPr/>
        <a:lstStyle/>
        <a:p>
          <a:endParaRPr lang="en-US"/>
        </a:p>
      </dgm:t>
    </dgm:pt>
    <dgm:pt modelId="{8480A4C6-7BB0-4B84-8DD4-8168209EB093}" type="sibTrans" cxnId="{38D8F05B-737A-4830-ADDB-12231DE3DED3}">
      <dgm:prSet/>
      <dgm:spPr/>
      <dgm:t>
        <a:bodyPr/>
        <a:lstStyle/>
        <a:p>
          <a:endParaRPr lang="en-US"/>
        </a:p>
      </dgm:t>
    </dgm:pt>
    <dgm:pt modelId="{B7D7D37F-E664-480E-94D3-EC3230594AA6}">
      <dgm:prSet/>
      <dgm:spPr/>
      <dgm:t>
        <a:bodyPr/>
        <a:lstStyle/>
        <a:p>
          <a:r>
            <a:rPr lang="en-US" dirty="0"/>
            <a:t>Do not skimp out (be cheap) on your boot and sock wear.</a:t>
          </a:r>
        </a:p>
      </dgm:t>
    </dgm:pt>
    <dgm:pt modelId="{6262B710-A456-4883-B065-E18AE5250C5D}" type="parTrans" cxnId="{5D79CDF7-ADD6-4A3C-8FBF-06AE21F35318}">
      <dgm:prSet/>
      <dgm:spPr/>
      <dgm:t>
        <a:bodyPr/>
        <a:lstStyle/>
        <a:p>
          <a:endParaRPr lang="en-US"/>
        </a:p>
      </dgm:t>
    </dgm:pt>
    <dgm:pt modelId="{109743CC-4750-4804-BB57-84F3B31D9700}" type="sibTrans" cxnId="{5D79CDF7-ADD6-4A3C-8FBF-06AE21F35318}">
      <dgm:prSet/>
      <dgm:spPr/>
      <dgm:t>
        <a:bodyPr/>
        <a:lstStyle/>
        <a:p>
          <a:endParaRPr lang="en-US"/>
        </a:p>
      </dgm:t>
    </dgm:pt>
    <dgm:pt modelId="{8275FEC4-A02A-4DEE-B044-A66F021E85F2}">
      <dgm:prSet/>
      <dgm:spPr/>
      <dgm:t>
        <a:bodyPr/>
        <a:lstStyle/>
        <a:p>
          <a:r>
            <a:rPr lang="en-US"/>
            <a:t>You are putting 160 Kilometers on your feet in less than a week, treat them with the highest quality material possible.</a:t>
          </a:r>
        </a:p>
      </dgm:t>
    </dgm:pt>
    <dgm:pt modelId="{B84EB91C-2B80-4F6D-BA50-BEFF6B3EA225}" type="parTrans" cxnId="{DECFCE7E-95C4-4EDE-A669-9A279A1B67EA}">
      <dgm:prSet/>
      <dgm:spPr/>
      <dgm:t>
        <a:bodyPr/>
        <a:lstStyle/>
        <a:p>
          <a:endParaRPr lang="en-US"/>
        </a:p>
      </dgm:t>
    </dgm:pt>
    <dgm:pt modelId="{18E2AD64-7057-46B3-8042-79686F8FB452}" type="sibTrans" cxnId="{DECFCE7E-95C4-4EDE-A669-9A279A1B67EA}">
      <dgm:prSet/>
      <dgm:spPr/>
      <dgm:t>
        <a:bodyPr/>
        <a:lstStyle/>
        <a:p>
          <a:endParaRPr lang="en-US"/>
        </a:p>
      </dgm:t>
    </dgm:pt>
    <dgm:pt modelId="{3A744B1E-BFDF-448A-A989-4F0A0EDB3ADD}" type="pres">
      <dgm:prSet presAssocID="{F095D0E6-BB0F-4EFB-AA8D-6DC7268898DB}" presName="vert0" presStyleCnt="0">
        <dgm:presLayoutVars>
          <dgm:dir/>
          <dgm:animOne val="branch"/>
          <dgm:animLvl val="lvl"/>
        </dgm:presLayoutVars>
      </dgm:prSet>
      <dgm:spPr/>
    </dgm:pt>
    <dgm:pt modelId="{44A88F5B-2053-410D-B105-4CC8130A79E6}" type="pres">
      <dgm:prSet presAssocID="{E26C93E9-8E59-4719-B5C1-8F49AA9435B2}" presName="thickLine" presStyleLbl="alignNode1" presStyleIdx="0" presStyleCnt="5"/>
      <dgm:spPr/>
    </dgm:pt>
    <dgm:pt modelId="{7993BC8F-F1F9-41C9-BF0B-641A55D5EC8C}" type="pres">
      <dgm:prSet presAssocID="{E26C93E9-8E59-4719-B5C1-8F49AA9435B2}" presName="horz1" presStyleCnt="0"/>
      <dgm:spPr/>
    </dgm:pt>
    <dgm:pt modelId="{68F85CF8-80A7-4D1F-95BE-E73CAD376C67}" type="pres">
      <dgm:prSet presAssocID="{E26C93E9-8E59-4719-B5C1-8F49AA9435B2}" presName="tx1" presStyleLbl="revTx" presStyleIdx="0" presStyleCnt="5"/>
      <dgm:spPr/>
    </dgm:pt>
    <dgm:pt modelId="{E34C29EB-2E57-4018-A6C7-D67300CA6E33}" type="pres">
      <dgm:prSet presAssocID="{E26C93E9-8E59-4719-B5C1-8F49AA9435B2}" presName="vert1" presStyleCnt="0"/>
      <dgm:spPr/>
    </dgm:pt>
    <dgm:pt modelId="{0C7F9659-078F-4175-8816-82C93BC97C8D}" type="pres">
      <dgm:prSet presAssocID="{AA740EF1-559A-4EBE-A7E6-184431C67961}" presName="thickLine" presStyleLbl="alignNode1" presStyleIdx="1" presStyleCnt="5"/>
      <dgm:spPr/>
    </dgm:pt>
    <dgm:pt modelId="{B84118BE-CF98-4F89-9FCC-E21F93509120}" type="pres">
      <dgm:prSet presAssocID="{AA740EF1-559A-4EBE-A7E6-184431C67961}" presName="horz1" presStyleCnt="0"/>
      <dgm:spPr/>
    </dgm:pt>
    <dgm:pt modelId="{A52CA077-9095-4A4E-A8E6-7E9D8862307E}" type="pres">
      <dgm:prSet presAssocID="{AA740EF1-559A-4EBE-A7E6-184431C67961}" presName="tx1" presStyleLbl="revTx" presStyleIdx="1" presStyleCnt="5"/>
      <dgm:spPr/>
    </dgm:pt>
    <dgm:pt modelId="{09319599-0636-48B4-8178-E6ACBCD7434F}" type="pres">
      <dgm:prSet presAssocID="{AA740EF1-559A-4EBE-A7E6-184431C67961}" presName="vert1" presStyleCnt="0"/>
      <dgm:spPr/>
    </dgm:pt>
    <dgm:pt modelId="{97186222-616D-40EC-B95D-599692C1335F}" type="pres">
      <dgm:prSet presAssocID="{34B1855B-E4C1-4AF8-B86F-9FF0F36C341B}" presName="thickLine" presStyleLbl="alignNode1" presStyleIdx="2" presStyleCnt="5"/>
      <dgm:spPr/>
    </dgm:pt>
    <dgm:pt modelId="{EB05A262-8DD1-47F9-8082-9F0DCD8E092A}" type="pres">
      <dgm:prSet presAssocID="{34B1855B-E4C1-4AF8-B86F-9FF0F36C341B}" presName="horz1" presStyleCnt="0"/>
      <dgm:spPr/>
    </dgm:pt>
    <dgm:pt modelId="{34680336-F841-4E57-9ED7-B2804BF15DFE}" type="pres">
      <dgm:prSet presAssocID="{34B1855B-E4C1-4AF8-B86F-9FF0F36C341B}" presName="tx1" presStyleLbl="revTx" presStyleIdx="2" presStyleCnt="5"/>
      <dgm:spPr/>
    </dgm:pt>
    <dgm:pt modelId="{DB1EF320-3795-426D-AACF-2C1669C2BE69}" type="pres">
      <dgm:prSet presAssocID="{34B1855B-E4C1-4AF8-B86F-9FF0F36C341B}" presName="vert1" presStyleCnt="0"/>
      <dgm:spPr/>
    </dgm:pt>
    <dgm:pt modelId="{EDCB66BD-01AA-4B00-A0CE-8A85EE55AE62}" type="pres">
      <dgm:prSet presAssocID="{B7D7D37F-E664-480E-94D3-EC3230594AA6}" presName="thickLine" presStyleLbl="alignNode1" presStyleIdx="3" presStyleCnt="5"/>
      <dgm:spPr/>
    </dgm:pt>
    <dgm:pt modelId="{FC94D876-B794-4A14-8B61-8C045993178E}" type="pres">
      <dgm:prSet presAssocID="{B7D7D37F-E664-480E-94D3-EC3230594AA6}" presName="horz1" presStyleCnt="0"/>
      <dgm:spPr/>
    </dgm:pt>
    <dgm:pt modelId="{F17FF3B8-3742-4259-BEB1-66642DF53E88}" type="pres">
      <dgm:prSet presAssocID="{B7D7D37F-E664-480E-94D3-EC3230594AA6}" presName="tx1" presStyleLbl="revTx" presStyleIdx="3" presStyleCnt="5"/>
      <dgm:spPr/>
    </dgm:pt>
    <dgm:pt modelId="{D6EFF6E8-DA31-4712-A66B-9447ADE1D801}" type="pres">
      <dgm:prSet presAssocID="{B7D7D37F-E664-480E-94D3-EC3230594AA6}" presName="vert1" presStyleCnt="0"/>
      <dgm:spPr/>
    </dgm:pt>
    <dgm:pt modelId="{08C6FA42-93F4-463E-B633-817EDA19E86E}" type="pres">
      <dgm:prSet presAssocID="{8275FEC4-A02A-4DEE-B044-A66F021E85F2}" presName="thickLine" presStyleLbl="alignNode1" presStyleIdx="4" presStyleCnt="5"/>
      <dgm:spPr/>
    </dgm:pt>
    <dgm:pt modelId="{BC10AEC5-5675-4812-8460-50587EBE2269}" type="pres">
      <dgm:prSet presAssocID="{8275FEC4-A02A-4DEE-B044-A66F021E85F2}" presName="horz1" presStyleCnt="0"/>
      <dgm:spPr/>
    </dgm:pt>
    <dgm:pt modelId="{27BB77B2-8033-4E8D-8097-C793B0D09E28}" type="pres">
      <dgm:prSet presAssocID="{8275FEC4-A02A-4DEE-B044-A66F021E85F2}" presName="tx1" presStyleLbl="revTx" presStyleIdx="4" presStyleCnt="5"/>
      <dgm:spPr/>
    </dgm:pt>
    <dgm:pt modelId="{C92F9D78-AB97-456C-874A-C30EF3AF091C}" type="pres">
      <dgm:prSet presAssocID="{8275FEC4-A02A-4DEE-B044-A66F021E85F2}" presName="vert1" presStyleCnt="0"/>
      <dgm:spPr/>
    </dgm:pt>
  </dgm:ptLst>
  <dgm:cxnLst>
    <dgm:cxn modelId="{A940BA0E-655A-4789-A87C-E71C7487E3AD}" type="presOf" srcId="{E26C93E9-8E59-4719-B5C1-8F49AA9435B2}" destId="{68F85CF8-80A7-4D1F-95BE-E73CAD376C67}" srcOrd="0" destOrd="0" presId="urn:microsoft.com/office/officeart/2008/layout/LinedList"/>
    <dgm:cxn modelId="{D2C6A430-8D23-47FD-85E0-DAA119707A37}" srcId="{F095D0E6-BB0F-4EFB-AA8D-6DC7268898DB}" destId="{E26C93E9-8E59-4719-B5C1-8F49AA9435B2}" srcOrd="0" destOrd="0" parTransId="{1194D0BD-6F72-4D55-93F6-BDF429B1CE59}" sibTransId="{E6C099EE-A59E-4566-8F1F-19BBCE67FD59}"/>
    <dgm:cxn modelId="{73D02845-C8E4-494F-8474-7E44E2E3B66A}" type="presOf" srcId="{34B1855B-E4C1-4AF8-B86F-9FF0F36C341B}" destId="{34680336-F841-4E57-9ED7-B2804BF15DFE}" srcOrd="0" destOrd="0" presId="urn:microsoft.com/office/officeart/2008/layout/LinedList"/>
    <dgm:cxn modelId="{E2A51548-B0FF-4537-A605-72EF2793C933}" type="presOf" srcId="{F095D0E6-BB0F-4EFB-AA8D-6DC7268898DB}" destId="{3A744B1E-BFDF-448A-A989-4F0A0EDB3ADD}" srcOrd="0" destOrd="0" presId="urn:microsoft.com/office/officeart/2008/layout/LinedList"/>
    <dgm:cxn modelId="{C9BB904B-51CD-4EAE-A01F-D0DF0B6FF516}" type="presOf" srcId="{8275FEC4-A02A-4DEE-B044-A66F021E85F2}" destId="{27BB77B2-8033-4E8D-8097-C793B0D09E28}" srcOrd="0" destOrd="0" presId="urn:microsoft.com/office/officeart/2008/layout/LinedList"/>
    <dgm:cxn modelId="{C9896F57-7104-4688-B468-11EB99C876A3}" srcId="{F095D0E6-BB0F-4EFB-AA8D-6DC7268898DB}" destId="{AA740EF1-559A-4EBE-A7E6-184431C67961}" srcOrd="1" destOrd="0" parTransId="{0ECF7720-C9CC-44DB-961D-060E3A419E92}" sibTransId="{AB866E96-7398-4076-92D1-5F73319DFDFD}"/>
    <dgm:cxn modelId="{38D8F05B-737A-4830-ADDB-12231DE3DED3}" srcId="{F095D0E6-BB0F-4EFB-AA8D-6DC7268898DB}" destId="{34B1855B-E4C1-4AF8-B86F-9FF0F36C341B}" srcOrd="2" destOrd="0" parTransId="{7A294791-CD65-4039-9A10-496867291580}" sibTransId="{8480A4C6-7BB0-4B84-8DD4-8168209EB093}"/>
    <dgm:cxn modelId="{9A79AD6A-6EB0-4E91-9441-21B8DCD9E93B}" type="presOf" srcId="{B7D7D37F-E664-480E-94D3-EC3230594AA6}" destId="{F17FF3B8-3742-4259-BEB1-66642DF53E88}" srcOrd="0" destOrd="0" presId="urn:microsoft.com/office/officeart/2008/layout/LinedList"/>
    <dgm:cxn modelId="{8D9FC576-260E-4859-98AA-069D2C74B5B8}" type="presOf" srcId="{AA740EF1-559A-4EBE-A7E6-184431C67961}" destId="{A52CA077-9095-4A4E-A8E6-7E9D8862307E}" srcOrd="0" destOrd="0" presId="urn:microsoft.com/office/officeart/2008/layout/LinedList"/>
    <dgm:cxn modelId="{DECFCE7E-95C4-4EDE-A669-9A279A1B67EA}" srcId="{F095D0E6-BB0F-4EFB-AA8D-6DC7268898DB}" destId="{8275FEC4-A02A-4DEE-B044-A66F021E85F2}" srcOrd="4" destOrd="0" parTransId="{B84EB91C-2B80-4F6D-BA50-BEFF6B3EA225}" sibTransId="{18E2AD64-7057-46B3-8042-79686F8FB452}"/>
    <dgm:cxn modelId="{5D79CDF7-ADD6-4A3C-8FBF-06AE21F35318}" srcId="{F095D0E6-BB0F-4EFB-AA8D-6DC7268898DB}" destId="{B7D7D37F-E664-480E-94D3-EC3230594AA6}" srcOrd="3" destOrd="0" parTransId="{6262B710-A456-4883-B065-E18AE5250C5D}" sibTransId="{109743CC-4750-4804-BB57-84F3B31D9700}"/>
    <dgm:cxn modelId="{4B6B9A73-4E44-44B7-8C1E-753E6E720373}" type="presParOf" srcId="{3A744B1E-BFDF-448A-A989-4F0A0EDB3ADD}" destId="{44A88F5B-2053-410D-B105-4CC8130A79E6}" srcOrd="0" destOrd="0" presId="urn:microsoft.com/office/officeart/2008/layout/LinedList"/>
    <dgm:cxn modelId="{11C65A97-637E-45DD-84AF-EDB243EF877E}" type="presParOf" srcId="{3A744B1E-BFDF-448A-A989-4F0A0EDB3ADD}" destId="{7993BC8F-F1F9-41C9-BF0B-641A55D5EC8C}" srcOrd="1" destOrd="0" presId="urn:microsoft.com/office/officeart/2008/layout/LinedList"/>
    <dgm:cxn modelId="{AF8EDB0B-EF02-4C37-9EA3-8B60DAEC065A}" type="presParOf" srcId="{7993BC8F-F1F9-41C9-BF0B-641A55D5EC8C}" destId="{68F85CF8-80A7-4D1F-95BE-E73CAD376C67}" srcOrd="0" destOrd="0" presId="urn:microsoft.com/office/officeart/2008/layout/LinedList"/>
    <dgm:cxn modelId="{5B5070E9-3B27-4FBB-9583-B0DB310ACAB3}" type="presParOf" srcId="{7993BC8F-F1F9-41C9-BF0B-641A55D5EC8C}" destId="{E34C29EB-2E57-4018-A6C7-D67300CA6E33}" srcOrd="1" destOrd="0" presId="urn:microsoft.com/office/officeart/2008/layout/LinedList"/>
    <dgm:cxn modelId="{5B03FBDD-F92A-4C43-946E-9EF26D6B9ECB}" type="presParOf" srcId="{3A744B1E-BFDF-448A-A989-4F0A0EDB3ADD}" destId="{0C7F9659-078F-4175-8816-82C93BC97C8D}" srcOrd="2" destOrd="0" presId="urn:microsoft.com/office/officeart/2008/layout/LinedList"/>
    <dgm:cxn modelId="{C2E37AC8-4EC4-4FC8-AF25-C6129CFE5154}" type="presParOf" srcId="{3A744B1E-BFDF-448A-A989-4F0A0EDB3ADD}" destId="{B84118BE-CF98-4F89-9FCC-E21F93509120}" srcOrd="3" destOrd="0" presId="urn:microsoft.com/office/officeart/2008/layout/LinedList"/>
    <dgm:cxn modelId="{B7C80DD6-5D41-45E8-8766-1741474F4901}" type="presParOf" srcId="{B84118BE-CF98-4F89-9FCC-E21F93509120}" destId="{A52CA077-9095-4A4E-A8E6-7E9D8862307E}" srcOrd="0" destOrd="0" presId="urn:microsoft.com/office/officeart/2008/layout/LinedList"/>
    <dgm:cxn modelId="{9612A095-F6CB-4F04-AD47-1E8396F0F71C}" type="presParOf" srcId="{B84118BE-CF98-4F89-9FCC-E21F93509120}" destId="{09319599-0636-48B4-8178-E6ACBCD7434F}" srcOrd="1" destOrd="0" presId="urn:microsoft.com/office/officeart/2008/layout/LinedList"/>
    <dgm:cxn modelId="{65C1D9FD-362A-4E63-B1C1-F5BA46D8E04C}" type="presParOf" srcId="{3A744B1E-BFDF-448A-A989-4F0A0EDB3ADD}" destId="{97186222-616D-40EC-B95D-599692C1335F}" srcOrd="4" destOrd="0" presId="urn:microsoft.com/office/officeart/2008/layout/LinedList"/>
    <dgm:cxn modelId="{B1017622-28F8-490D-9591-BB30D66F665B}" type="presParOf" srcId="{3A744B1E-BFDF-448A-A989-4F0A0EDB3ADD}" destId="{EB05A262-8DD1-47F9-8082-9F0DCD8E092A}" srcOrd="5" destOrd="0" presId="urn:microsoft.com/office/officeart/2008/layout/LinedList"/>
    <dgm:cxn modelId="{A14AEA34-2D7A-43D5-952B-BB9F622A2E1D}" type="presParOf" srcId="{EB05A262-8DD1-47F9-8082-9F0DCD8E092A}" destId="{34680336-F841-4E57-9ED7-B2804BF15DFE}" srcOrd="0" destOrd="0" presId="urn:microsoft.com/office/officeart/2008/layout/LinedList"/>
    <dgm:cxn modelId="{0BB9E546-C931-412D-9009-E30F1D7AB8BC}" type="presParOf" srcId="{EB05A262-8DD1-47F9-8082-9F0DCD8E092A}" destId="{DB1EF320-3795-426D-AACF-2C1669C2BE69}" srcOrd="1" destOrd="0" presId="urn:microsoft.com/office/officeart/2008/layout/LinedList"/>
    <dgm:cxn modelId="{9AE5CC50-E592-451D-8E0C-A98AFBB42907}" type="presParOf" srcId="{3A744B1E-BFDF-448A-A989-4F0A0EDB3ADD}" destId="{EDCB66BD-01AA-4B00-A0CE-8A85EE55AE62}" srcOrd="6" destOrd="0" presId="urn:microsoft.com/office/officeart/2008/layout/LinedList"/>
    <dgm:cxn modelId="{14E70B53-67B4-4A60-A6FB-D59480E1C550}" type="presParOf" srcId="{3A744B1E-BFDF-448A-A989-4F0A0EDB3ADD}" destId="{FC94D876-B794-4A14-8B61-8C045993178E}" srcOrd="7" destOrd="0" presId="urn:microsoft.com/office/officeart/2008/layout/LinedList"/>
    <dgm:cxn modelId="{550AF0A0-3E78-4B9A-849B-B1AEA809AF08}" type="presParOf" srcId="{FC94D876-B794-4A14-8B61-8C045993178E}" destId="{F17FF3B8-3742-4259-BEB1-66642DF53E88}" srcOrd="0" destOrd="0" presId="urn:microsoft.com/office/officeart/2008/layout/LinedList"/>
    <dgm:cxn modelId="{4343708C-A2BB-4900-94E9-5A489121EA5A}" type="presParOf" srcId="{FC94D876-B794-4A14-8B61-8C045993178E}" destId="{D6EFF6E8-DA31-4712-A66B-9447ADE1D801}" srcOrd="1" destOrd="0" presId="urn:microsoft.com/office/officeart/2008/layout/LinedList"/>
    <dgm:cxn modelId="{74AC2A2F-B7C6-42A4-A78B-968362485C05}" type="presParOf" srcId="{3A744B1E-BFDF-448A-A989-4F0A0EDB3ADD}" destId="{08C6FA42-93F4-463E-B633-817EDA19E86E}" srcOrd="8" destOrd="0" presId="urn:microsoft.com/office/officeart/2008/layout/LinedList"/>
    <dgm:cxn modelId="{092CE39E-3730-422C-A4EB-C808E2D80178}" type="presParOf" srcId="{3A744B1E-BFDF-448A-A989-4F0A0EDB3ADD}" destId="{BC10AEC5-5675-4812-8460-50587EBE2269}" srcOrd="9" destOrd="0" presId="urn:microsoft.com/office/officeart/2008/layout/LinedList"/>
    <dgm:cxn modelId="{BB5DAA09-374E-4132-AE28-E40B925DF50D}" type="presParOf" srcId="{BC10AEC5-5675-4812-8460-50587EBE2269}" destId="{27BB77B2-8033-4E8D-8097-C793B0D09E28}" srcOrd="0" destOrd="0" presId="urn:microsoft.com/office/officeart/2008/layout/LinedList"/>
    <dgm:cxn modelId="{529EAAD3-CBC8-46C0-982F-C94AAA02CCCC}" type="presParOf" srcId="{BC10AEC5-5675-4812-8460-50587EBE2269}" destId="{C92F9D78-AB97-456C-874A-C30EF3AF091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0EED8-B612-46A4-9B0F-C464FECFD7E2}"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3775B45A-AF06-48D4-82ED-A49EFB7CF748}">
      <dgm:prSet/>
      <dgm:spPr/>
      <dgm:t>
        <a:bodyPr/>
        <a:lstStyle/>
        <a:p>
          <a:r>
            <a:rPr lang="en-US" dirty="0"/>
            <a:t>Men should be ingesting around 15 cups of water a day, Women should be ingesting around 12 cups</a:t>
          </a:r>
        </a:p>
        <a:p>
          <a:r>
            <a:rPr lang="en-US" dirty="0"/>
            <a:t>These numbers are for AT REST MINIMUM !!</a:t>
          </a:r>
        </a:p>
        <a:p>
          <a:r>
            <a:rPr lang="en-US" dirty="0"/>
            <a:t>Liquid I.V. and Drip Drop should be supplemented in your hydration throughout march</a:t>
          </a:r>
        </a:p>
        <a:p>
          <a:r>
            <a:rPr lang="en-US" dirty="0"/>
            <a:t>HOWEVER! Do not use it continuously all day with every cup, as this can cause an electrolyte imbalance </a:t>
          </a:r>
        </a:p>
        <a:p>
          <a:r>
            <a:rPr lang="en-US" dirty="0"/>
            <a:t>Consult with your medic or provider on how much electrolyte supplement (liquid IV/ Drip Drop) you should take throughout the day</a:t>
          </a:r>
        </a:p>
      </dgm:t>
    </dgm:pt>
    <dgm:pt modelId="{1DD99738-3F6C-4F1B-AD64-055FA6F04C5D}" type="parTrans" cxnId="{A2CE0B35-1A91-4EDD-93F1-BF93F4E42E8B}">
      <dgm:prSet/>
      <dgm:spPr/>
      <dgm:t>
        <a:bodyPr/>
        <a:lstStyle/>
        <a:p>
          <a:endParaRPr lang="en-US"/>
        </a:p>
      </dgm:t>
    </dgm:pt>
    <dgm:pt modelId="{2C0C9200-DE1A-412E-BF91-4BA095FEFBED}" type="sibTrans" cxnId="{A2CE0B35-1A91-4EDD-93F1-BF93F4E42E8B}">
      <dgm:prSet/>
      <dgm:spPr/>
      <dgm:t>
        <a:bodyPr/>
        <a:lstStyle/>
        <a:p>
          <a:endParaRPr lang="en-US"/>
        </a:p>
      </dgm:t>
    </dgm:pt>
    <dgm:pt modelId="{4C262026-3167-4820-BD58-64F11FE4FE9E}" type="pres">
      <dgm:prSet presAssocID="{5770EED8-B612-46A4-9B0F-C464FECFD7E2}" presName="linear" presStyleCnt="0">
        <dgm:presLayoutVars>
          <dgm:animLvl val="lvl"/>
          <dgm:resizeHandles val="exact"/>
        </dgm:presLayoutVars>
      </dgm:prSet>
      <dgm:spPr/>
    </dgm:pt>
    <dgm:pt modelId="{03ADE94E-AD4A-48F7-A59B-9D76A2A0AFE6}" type="pres">
      <dgm:prSet presAssocID="{3775B45A-AF06-48D4-82ED-A49EFB7CF748}" presName="parentText" presStyleLbl="node1" presStyleIdx="0" presStyleCnt="1">
        <dgm:presLayoutVars>
          <dgm:chMax val="0"/>
          <dgm:bulletEnabled val="1"/>
        </dgm:presLayoutVars>
      </dgm:prSet>
      <dgm:spPr/>
    </dgm:pt>
  </dgm:ptLst>
  <dgm:cxnLst>
    <dgm:cxn modelId="{A2CE0B35-1A91-4EDD-93F1-BF93F4E42E8B}" srcId="{5770EED8-B612-46A4-9B0F-C464FECFD7E2}" destId="{3775B45A-AF06-48D4-82ED-A49EFB7CF748}" srcOrd="0" destOrd="0" parTransId="{1DD99738-3F6C-4F1B-AD64-055FA6F04C5D}" sibTransId="{2C0C9200-DE1A-412E-BF91-4BA095FEFBED}"/>
    <dgm:cxn modelId="{71A0EC65-2406-4808-8DA4-9CCD900380D8}" type="presOf" srcId="{5770EED8-B612-46A4-9B0F-C464FECFD7E2}" destId="{4C262026-3167-4820-BD58-64F11FE4FE9E}" srcOrd="0" destOrd="0" presId="urn:microsoft.com/office/officeart/2005/8/layout/vList2"/>
    <dgm:cxn modelId="{B32B6096-BE2C-4CB8-A940-9B91E4C4ED56}" type="presOf" srcId="{3775B45A-AF06-48D4-82ED-A49EFB7CF748}" destId="{03ADE94E-AD4A-48F7-A59B-9D76A2A0AFE6}" srcOrd="0" destOrd="0" presId="urn:microsoft.com/office/officeart/2005/8/layout/vList2"/>
    <dgm:cxn modelId="{92DB8831-32D5-4163-9F17-9B376B60981A}" type="presParOf" srcId="{4C262026-3167-4820-BD58-64F11FE4FE9E}" destId="{03ADE94E-AD4A-48F7-A59B-9D76A2A0AFE6}"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88F5B-2053-410D-B105-4CC8130A79E6}">
      <dsp:nvSpPr>
        <dsp:cNvPr id="0" name=""/>
        <dsp:cNvSpPr/>
      </dsp:nvSpPr>
      <dsp:spPr>
        <a:xfrm>
          <a:off x="0" y="344"/>
          <a:ext cx="3504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85CF8-80A7-4D1F-95BE-E73CAD376C67}">
      <dsp:nvSpPr>
        <dsp:cNvPr id="0" name=""/>
        <dsp:cNvSpPr/>
      </dsp:nvSpPr>
      <dsp:spPr>
        <a:xfrm>
          <a:off x="0" y="344"/>
          <a:ext cx="3504438" cy="56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Prior to participation in the Nijmegan march, you and-or your team ideally performed some form of train up.</a:t>
          </a:r>
        </a:p>
      </dsp:txBody>
      <dsp:txXfrm>
        <a:off x="0" y="344"/>
        <a:ext cx="3504438" cy="564961"/>
      </dsp:txXfrm>
    </dsp:sp>
    <dsp:sp modelId="{0C7F9659-078F-4175-8816-82C93BC97C8D}">
      <dsp:nvSpPr>
        <dsp:cNvPr id="0" name=""/>
        <dsp:cNvSpPr/>
      </dsp:nvSpPr>
      <dsp:spPr>
        <a:xfrm>
          <a:off x="0" y="565306"/>
          <a:ext cx="3504438"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CA077-9095-4A4E-A8E6-7E9D8862307E}">
      <dsp:nvSpPr>
        <dsp:cNvPr id="0" name=""/>
        <dsp:cNvSpPr/>
      </dsp:nvSpPr>
      <dsp:spPr>
        <a:xfrm>
          <a:off x="0" y="565306"/>
          <a:ext cx="3504438" cy="56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This training period should have identified weaknesses in skin, tendons, muscles, etc.</a:t>
          </a:r>
        </a:p>
      </dsp:txBody>
      <dsp:txXfrm>
        <a:off x="0" y="565306"/>
        <a:ext cx="3504438" cy="564961"/>
      </dsp:txXfrm>
    </dsp:sp>
    <dsp:sp modelId="{97186222-616D-40EC-B95D-599692C1335F}">
      <dsp:nvSpPr>
        <dsp:cNvPr id="0" name=""/>
        <dsp:cNvSpPr/>
      </dsp:nvSpPr>
      <dsp:spPr>
        <a:xfrm>
          <a:off x="0" y="1130267"/>
          <a:ext cx="350443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80336-F841-4E57-9ED7-B2804BF15DFE}">
      <dsp:nvSpPr>
        <dsp:cNvPr id="0" name=""/>
        <dsp:cNvSpPr/>
      </dsp:nvSpPr>
      <dsp:spPr>
        <a:xfrm>
          <a:off x="0" y="1130267"/>
          <a:ext cx="3504438" cy="56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You should know before this march where you get hot spots, what socks and boots work best for you, and what limiting factors you have physically. </a:t>
          </a:r>
        </a:p>
      </dsp:txBody>
      <dsp:txXfrm>
        <a:off x="0" y="1130267"/>
        <a:ext cx="3504438" cy="564961"/>
      </dsp:txXfrm>
    </dsp:sp>
    <dsp:sp modelId="{EDCB66BD-01AA-4B00-A0CE-8A85EE55AE62}">
      <dsp:nvSpPr>
        <dsp:cNvPr id="0" name=""/>
        <dsp:cNvSpPr/>
      </dsp:nvSpPr>
      <dsp:spPr>
        <a:xfrm>
          <a:off x="0" y="1695228"/>
          <a:ext cx="3504438"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FF3B8-3742-4259-BEB1-66642DF53E88}">
      <dsp:nvSpPr>
        <dsp:cNvPr id="0" name=""/>
        <dsp:cNvSpPr/>
      </dsp:nvSpPr>
      <dsp:spPr>
        <a:xfrm>
          <a:off x="0" y="1695228"/>
          <a:ext cx="3504438" cy="56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Do not skimp out (be cheap) on your boot and sock wear.</a:t>
          </a:r>
        </a:p>
      </dsp:txBody>
      <dsp:txXfrm>
        <a:off x="0" y="1695228"/>
        <a:ext cx="3504438" cy="564961"/>
      </dsp:txXfrm>
    </dsp:sp>
    <dsp:sp modelId="{08C6FA42-93F4-463E-B633-817EDA19E86E}">
      <dsp:nvSpPr>
        <dsp:cNvPr id="0" name=""/>
        <dsp:cNvSpPr/>
      </dsp:nvSpPr>
      <dsp:spPr>
        <a:xfrm>
          <a:off x="0" y="2260189"/>
          <a:ext cx="350443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B77B2-8033-4E8D-8097-C793B0D09E28}">
      <dsp:nvSpPr>
        <dsp:cNvPr id="0" name=""/>
        <dsp:cNvSpPr/>
      </dsp:nvSpPr>
      <dsp:spPr>
        <a:xfrm>
          <a:off x="0" y="2260189"/>
          <a:ext cx="3504438" cy="56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You are putting 160 Kilometers on your feet in less than a week, treat them with the highest quality material possible.</a:t>
          </a:r>
        </a:p>
      </dsp:txBody>
      <dsp:txXfrm>
        <a:off x="0" y="2260189"/>
        <a:ext cx="3504438" cy="564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DE94E-AD4A-48F7-A59B-9D76A2A0AFE6}">
      <dsp:nvSpPr>
        <dsp:cNvPr id="0" name=""/>
        <dsp:cNvSpPr/>
      </dsp:nvSpPr>
      <dsp:spPr>
        <a:xfrm>
          <a:off x="0" y="8748"/>
          <a:ext cx="4732020" cy="280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Men should be ingesting around 15 cups of water a day, Women should be ingesting around 12 cups</a:t>
          </a:r>
        </a:p>
        <a:p>
          <a:pPr marL="0" lvl="0" indent="0" algn="l" defTabSz="666750">
            <a:lnSpc>
              <a:spcPct val="90000"/>
            </a:lnSpc>
            <a:spcBef>
              <a:spcPct val="0"/>
            </a:spcBef>
            <a:spcAft>
              <a:spcPct val="35000"/>
            </a:spcAft>
            <a:buNone/>
          </a:pPr>
          <a:r>
            <a:rPr lang="en-US" sz="1500" kern="1200" dirty="0"/>
            <a:t>These numbers are for AT REST MINIMUM !!</a:t>
          </a:r>
        </a:p>
        <a:p>
          <a:pPr marL="0" lvl="0" indent="0" algn="l" defTabSz="666750">
            <a:lnSpc>
              <a:spcPct val="90000"/>
            </a:lnSpc>
            <a:spcBef>
              <a:spcPct val="0"/>
            </a:spcBef>
            <a:spcAft>
              <a:spcPct val="35000"/>
            </a:spcAft>
            <a:buNone/>
          </a:pPr>
          <a:r>
            <a:rPr lang="en-US" sz="1500" kern="1200" dirty="0"/>
            <a:t>Liquid I.V. and Drip Drop should be supplemented in your hydration throughout march</a:t>
          </a:r>
        </a:p>
        <a:p>
          <a:pPr marL="0" lvl="0" indent="0" algn="l" defTabSz="666750">
            <a:lnSpc>
              <a:spcPct val="90000"/>
            </a:lnSpc>
            <a:spcBef>
              <a:spcPct val="0"/>
            </a:spcBef>
            <a:spcAft>
              <a:spcPct val="35000"/>
            </a:spcAft>
            <a:buNone/>
          </a:pPr>
          <a:r>
            <a:rPr lang="en-US" sz="1500" kern="1200" dirty="0"/>
            <a:t>HOWEVER! Do not use it continuously all day with every cup, as this can cause an electrolyte imbalance </a:t>
          </a:r>
        </a:p>
        <a:p>
          <a:pPr marL="0" lvl="0" indent="0" algn="l" defTabSz="666750">
            <a:lnSpc>
              <a:spcPct val="90000"/>
            </a:lnSpc>
            <a:spcBef>
              <a:spcPct val="0"/>
            </a:spcBef>
            <a:spcAft>
              <a:spcPct val="35000"/>
            </a:spcAft>
            <a:buNone/>
          </a:pPr>
          <a:r>
            <a:rPr lang="en-US" sz="1500" kern="1200" dirty="0"/>
            <a:t>Consult with your medic or provider on how much electrolyte supplement (liquid IV/ Drip Drop) you should take throughout the day</a:t>
          </a:r>
        </a:p>
      </dsp:txBody>
      <dsp:txXfrm>
        <a:off x="137075" y="145823"/>
        <a:ext cx="4457870" cy="25338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B21F4-62C4-EA4F-AF08-B8D143878CA8}" type="datetimeFigureOut">
              <a:rPr lang="de-DE" smtClean="0"/>
              <a:t>18.06.25</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5C877-239F-334D-810E-A51453194C32}" type="slidenum">
              <a:rPr lang="de-DE" smtClean="0"/>
              <a:t>‹#›</a:t>
            </a:fld>
            <a:endParaRPr lang="de-DE"/>
          </a:p>
        </p:txBody>
      </p:sp>
    </p:spTree>
    <p:extLst>
      <p:ext uri="{BB962C8B-B14F-4D97-AF65-F5344CB8AC3E}">
        <p14:creationId xmlns:p14="http://schemas.microsoft.com/office/powerpoint/2010/main" val="5803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o3KJb9dxc5Q"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KurZArcihc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D075C877-239F-334D-810E-A51453194C32}" type="slidenum">
              <a:rPr lang="de-DE" smtClean="0"/>
              <a:t>1</a:t>
            </a:fld>
            <a:endParaRPr lang="de-DE"/>
          </a:p>
        </p:txBody>
      </p:sp>
    </p:spTree>
    <p:extLst>
      <p:ext uri="{BB962C8B-B14F-4D97-AF65-F5344CB8AC3E}">
        <p14:creationId xmlns:p14="http://schemas.microsoft.com/office/powerpoint/2010/main" val="65823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D075C877-239F-334D-810E-A51453194C32}" type="slidenum">
              <a:rPr lang="de-DE" smtClean="0"/>
              <a:t>3</a:t>
            </a:fld>
            <a:endParaRPr lang="de-DE"/>
          </a:p>
        </p:txBody>
      </p:sp>
    </p:spTree>
    <p:extLst>
      <p:ext uri="{BB962C8B-B14F-4D97-AF65-F5344CB8AC3E}">
        <p14:creationId xmlns:p14="http://schemas.microsoft.com/office/powerpoint/2010/main" val="268625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D075C877-239F-334D-810E-A51453194C32}" type="slidenum">
              <a:rPr lang="de-DE" smtClean="0"/>
              <a:t>5</a:t>
            </a:fld>
            <a:endParaRPr lang="de-DE"/>
          </a:p>
        </p:txBody>
      </p:sp>
    </p:spTree>
    <p:extLst>
      <p:ext uri="{BB962C8B-B14F-4D97-AF65-F5344CB8AC3E}">
        <p14:creationId xmlns:p14="http://schemas.microsoft.com/office/powerpoint/2010/main" val="316795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MCKEOWN, Patrick. 2021. The Breathing Cure: Exercises to Develop New Breathing Habits for a Healthier, Happier and Longer Life. </a:t>
            </a:r>
            <a:r>
              <a:rPr lang="en-US" noProof="0" dirty="0" err="1"/>
              <a:t>OxyAt</a:t>
            </a:r>
            <a:r>
              <a:rPr lang="en-US" noProof="0" dirty="0"/>
              <a:t> Books.</a:t>
            </a:r>
          </a:p>
          <a:p>
            <a:r>
              <a:rPr lang="en-US" noProof="0" dirty="0"/>
              <a:t>MCKEOWN, Patrick. 2015. The Oxygen Advantage: the Simple, Scientifically Proven Breathing Technique that will </a:t>
            </a:r>
            <a:r>
              <a:rPr lang="en-US" noProof="0" dirty="0" err="1"/>
              <a:t>Revolutionise</a:t>
            </a:r>
            <a:r>
              <a:rPr lang="en-US" noProof="0" dirty="0"/>
              <a:t> your Health and Fitness. </a:t>
            </a:r>
            <a:r>
              <a:rPr lang="en-US" noProof="0" dirty="0" err="1"/>
              <a:t>Piatkus</a:t>
            </a:r>
            <a:r>
              <a:rPr lang="en-US" noProof="0" dirty="0"/>
              <a:t>, an imprint of </a:t>
            </a:r>
            <a:r>
              <a:rPr lang="en-US" noProof="0" dirty="0" err="1"/>
              <a:t>Litte</a:t>
            </a:r>
            <a:r>
              <a:rPr lang="en-US" noProof="0" dirty="0"/>
              <a:t>, Brown Book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NESTOR, James. 2020. Breath : the New Science of a Lost Art. Riverhead Books, an imprint of Penguin Random House LLC.</a:t>
            </a:r>
          </a:p>
          <a:p>
            <a:r>
              <a:rPr lang="en-US" noProof="0" dirty="0"/>
              <a:t>BRULÉ, Dan. 2017. Just Breathe: Mastering Breathwork. Enliven Books, an imprint of Simon &amp; Schuster, Inc. </a:t>
            </a:r>
          </a:p>
          <a:p>
            <a:endParaRPr lang="en-US" noProof="0" dirty="0"/>
          </a:p>
          <a:p>
            <a:r>
              <a:rPr lang="en-US" noProof="0" dirty="0"/>
              <a:t>ZINSSER, Nathaniel. 2022. The Confident Mind: a Battle-Tested Guide to Unshakable Performance. Penguin Random House. </a:t>
            </a:r>
          </a:p>
          <a:p>
            <a:endParaRPr lang="en-US" noProof="0" dirty="0"/>
          </a:p>
          <a:p>
            <a:r>
              <a:rPr lang="en-US" noProof="0" dirty="0"/>
              <a:t>EDE, Georgia. 2024. Change Your Diet, Change Your Mind: a Powerful Plan to Improve Mood, Overcome Anxiety, and Protect Memory for a Lifetime of Optimal Health. Yellow Kite, an imprint of Hodder &amp; Stoughton Ltd. </a:t>
            </a:r>
          </a:p>
          <a:p>
            <a:endParaRPr lang="en-US" noProof="0" dirty="0"/>
          </a:p>
          <a:p>
            <a:r>
              <a:rPr lang="en-US" noProof="0" dirty="0"/>
              <a:t>VAN DER KOLK, Bessel. 2014. The Body Keeps the Score: Brain, Mind and Body in the Healing of Trauma. Penguin Random House. </a:t>
            </a:r>
          </a:p>
        </p:txBody>
      </p:sp>
      <p:sp>
        <p:nvSpPr>
          <p:cNvPr id="4" name="Slide Number Placeholder 3"/>
          <p:cNvSpPr>
            <a:spLocks noGrp="1"/>
          </p:cNvSpPr>
          <p:nvPr>
            <p:ph type="sldNum" sz="quarter" idx="5"/>
          </p:nvPr>
        </p:nvSpPr>
        <p:spPr/>
        <p:txBody>
          <a:bodyPr/>
          <a:lstStyle/>
          <a:p>
            <a:fld id="{D075C877-239F-334D-810E-A51453194C32}" type="slidenum">
              <a:rPr lang="de-DE" smtClean="0"/>
              <a:t>7</a:t>
            </a:fld>
            <a:endParaRPr lang="de-DE"/>
          </a:p>
        </p:txBody>
      </p:sp>
    </p:spTree>
    <p:extLst>
      <p:ext uri="{BB962C8B-B14F-4D97-AF65-F5344CB8AC3E}">
        <p14:creationId xmlns:p14="http://schemas.microsoft.com/office/powerpoint/2010/main" val="8659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52D0EC-D3C6-4070-A57C-03369F2B55B4}" type="slidenum">
              <a:rPr lang="en-US" smtClean="0"/>
              <a:t>9</a:t>
            </a:fld>
            <a:endParaRPr lang="en-US"/>
          </a:p>
        </p:txBody>
      </p:sp>
    </p:spTree>
    <p:extLst>
      <p:ext uri="{BB962C8B-B14F-4D97-AF65-F5344CB8AC3E}">
        <p14:creationId xmlns:p14="http://schemas.microsoft.com/office/powerpoint/2010/main" val="56790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Leukotape</a:t>
            </a:r>
            <a:r>
              <a:rPr lang="de-DE" dirty="0"/>
              <a:t> (Brand Name) – </a:t>
            </a:r>
            <a:r>
              <a:rPr lang="de-DE" dirty="0" err="1"/>
              <a:t>very</a:t>
            </a:r>
            <a:r>
              <a:rPr lang="de-DE" dirty="0"/>
              <a:t> </a:t>
            </a:r>
            <a:r>
              <a:rPr lang="de-DE" dirty="0" err="1"/>
              <a:t>sticky</a:t>
            </a:r>
            <a:r>
              <a:rPr lang="de-DE" dirty="0"/>
              <a:t>, </a:t>
            </a:r>
            <a:r>
              <a:rPr lang="de-DE" dirty="0" err="1"/>
              <a:t>doesn‘t</a:t>
            </a:r>
            <a:r>
              <a:rPr lang="de-DE" dirty="0"/>
              <a:t> </a:t>
            </a:r>
            <a:r>
              <a:rPr lang="de-DE" dirty="0" err="1"/>
              <a:t>peel</a:t>
            </a:r>
            <a:r>
              <a:rPr lang="de-DE" dirty="0"/>
              <a:t>, </a:t>
            </a:r>
            <a:r>
              <a:rPr lang="de-DE" dirty="0" err="1"/>
              <a:t>rub</a:t>
            </a:r>
            <a:endParaRPr lang="de-DE" dirty="0"/>
          </a:p>
          <a:p>
            <a:r>
              <a:rPr lang="de-DE" dirty="0"/>
              <a:t>In </a:t>
            </a:r>
            <a:r>
              <a:rPr lang="de-DE" dirty="0" err="1"/>
              <a:t>combination</a:t>
            </a:r>
            <a:r>
              <a:rPr lang="de-DE" dirty="0"/>
              <a:t> </a:t>
            </a:r>
            <a:r>
              <a:rPr lang="de-DE" dirty="0" err="1"/>
              <a:t>with</a:t>
            </a:r>
            <a:r>
              <a:rPr lang="de-DE" dirty="0"/>
              <a:t> </a:t>
            </a:r>
            <a:r>
              <a:rPr lang="de-DE" dirty="0" err="1"/>
              <a:t>moleskin</a:t>
            </a:r>
            <a:r>
              <a:rPr lang="de-DE" dirty="0"/>
              <a:t> (</a:t>
            </a:r>
            <a:r>
              <a:rPr lang="de-DE" dirty="0" err="1"/>
              <a:t>thin</a:t>
            </a:r>
            <a:r>
              <a:rPr lang="de-DE" dirty="0"/>
              <a:t> </a:t>
            </a:r>
            <a:r>
              <a:rPr lang="de-DE" dirty="0" err="1"/>
              <a:t>version</a:t>
            </a:r>
            <a:r>
              <a:rPr lang="de-DE" dirty="0"/>
              <a:t>)</a:t>
            </a:r>
          </a:p>
        </p:txBody>
      </p:sp>
      <p:sp>
        <p:nvSpPr>
          <p:cNvPr id="4" name="Slide Number Placeholder 3"/>
          <p:cNvSpPr>
            <a:spLocks noGrp="1"/>
          </p:cNvSpPr>
          <p:nvPr>
            <p:ph type="sldNum" sz="quarter" idx="5"/>
          </p:nvPr>
        </p:nvSpPr>
        <p:spPr/>
        <p:txBody>
          <a:bodyPr/>
          <a:lstStyle/>
          <a:p>
            <a:fld id="{3752D0EC-D3C6-4070-A57C-03369F2B55B4}" type="slidenum">
              <a:rPr lang="en-US" smtClean="0"/>
              <a:t>13</a:t>
            </a:fld>
            <a:endParaRPr lang="en-US"/>
          </a:p>
        </p:txBody>
      </p:sp>
    </p:spTree>
    <p:extLst>
      <p:ext uri="{BB962C8B-B14F-4D97-AF65-F5344CB8AC3E}">
        <p14:creationId xmlns:p14="http://schemas.microsoft.com/office/powerpoint/2010/main" val="424847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latin typeface="Helvetica" pitchFamily="2" charset="0"/>
              </a:rPr>
              <a:t>Aliens: Futile Escape  </a:t>
            </a:r>
            <a:r>
              <a:rPr lang="de-DE" sz="1200" dirty="0">
                <a:latin typeface="Helvetica" pitchFamily="2" charset="0"/>
                <a:hlinkClick r:id="rId3"/>
              </a:rPr>
              <a:t>https://www.youtube.com/watch?v=o3KJb9dxc5Q</a:t>
            </a:r>
            <a:endParaRPr lang="de-DE" sz="1200" dirty="0">
              <a:latin typeface="Helvetica" pitchFamily="2" charset="0"/>
            </a:endParaRPr>
          </a:p>
          <a:p>
            <a:r>
              <a:rPr lang="de-DE" sz="1200" dirty="0">
                <a:latin typeface="Helvetica" pitchFamily="2" charset="0"/>
                <a:hlinkClick r:id="rId4"/>
              </a:rPr>
              <a:t>https://www.youtube.com/watch?v=KurZArcihc8</a:t>
            </a:r>
            <a:endParaRPr lang="de-DE" sz="1200" dirty="0">
              <a:latin typeface="Helvetica" pitchFamily="2" charset="0"/>
            </a:endParaRPr>
          </a:p>
          <a:p>
            <a:r>
              <a:rPr lang="de-DE" sz="1200" dirty="0">
                <a:latin typeface="Helvetica" pitchFamily="2" charset="0"/>
              </a:rPr>
              <a:t>https://</a:t>
            </a:r>
            <a:r>
              <a:rPr lang="de-DE" sz="1200" dirty="0" err="1">
                <a:latin typeface="Helvetica" pitchFamily="2" charset="0"/>
              </a:rPr>
              <a:t>www.youtube.com</a:t>
            </a:r>
            <a:r>
              <a:rPr lang="de-DE" sz="1200" dirty="0">
                <a:latin typeface="Helvetica" pitchFamily="2" charset="0"/>
              </a:rPr>
              <a:t>/</a:t>
            </a:r>
            <a:r>
              <a:rPr lang="de-DE" sz="1200" dirty="0" err="1">
                <a:latin typeface="Helvetica" pitchFamily="2" charset="0"/>
              </a:rPr>
              <a:t>watch?v</a:t>
            </a:r>
            <a:r>
              <a:rPr lang="de-DE" sz="1200" dirty="0">
                <a:latin typeface="Helvetica" pitchFamily="2" charset="0"/>
              </a:rPr>
              <a:t>=i6q-MIQ2jRw</a:t>
            </a:r>
          </a:p>
          <a:p>
            <a:endParaRPr lang="de-DE" dirty="0"/>
          </a:p>
        </p:txBody>
      </p:sp>
      <p:sp>
        <p:nvSpPr>
          <p:cNvPr id="4" name="Slide Number Placeholder 3"/>
          <p:cNvSpPr>
            <a:spLocks noGrp="1"/>
          </p:cNvSpPr>
          <p:nvPr>
            <p:ph type="sldNum" sz="quarter" idx="5"/>
          </p:nvPr>
        </p:nvSpPr>
        <p:spPr/>
        <p:txBody>
          <a:bodyPr/>
          <a:lstStyle/>
          <a:p>
            <a:fld id="{D075C877-239F-334D-810E-A51453194C32}" type="slidenum">
              <a:rPr lang="de-DE" smtClean="0"/>
              <a:t>18</a:t>
            </a:fld>
            <a:endParaRPr lang="de-DE"/>
          </a:p>
        </p:txBody>
      </p:sp>
    </p:spTree>
    <p:extLst>
      <p:ext uri="{BB962C8B-B14F-4D97-AF65-F5344CB8AC3E}">
        <p14:creationId xmlns:p14="http://schemas.microsoft.com/office/powerpoint/2010/main" val="222832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0FC5B-FE39-B740-9848-AA3FAD2C0314}" type="datetimeFigureOut">
              <a:rPr lang="de-DE" smtClean="0"/>
              <a:t>18.06.25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415825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0FC5B-FE39-B740-9848-AA3FAD2C0314}" type="datetimeFigureOut">
              <a:rPr lang="de-DE" smtClean="0"/>
              <a:t>18.06.25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237130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0FC5B-FE39-B740-9848-AA3FAD2C0314}" type="datetimeFigureOut">
              <a:rPr lang="de-DE" smtClean="0"/>
              <a:t>18.06.25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355103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0FC5B-FE39-B740-9848-AA3FAD2C0314}" type="datetimeFigureOut">
              <a:rPr lang="de-DE" smtClean="0"/>
              <a:t>18.06.25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33505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0FC5B-FE39-B740-9848-AA3FAD2C0314}" type="datetimeFigureOut">
              <a:rPr lang="de-DE" smtClean="0"/>
              <a:t>18.06.25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261656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0FC5B-FE39-B740-9848-AA3FAD2C0314}" type="datetimeFigureOut">
              <a:rPr lang="de-DE" smtClean="0"/>
              <a:t>18.06.25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365758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0FC5B-FE39-B740-9848-AA3FAD2C0314}" type="datetimeFigureOut">
              <a:rPr lang="de-DE" smtClean="0"/>
              <a:t>18.06.25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91159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0FC5B-FE39-B740-9848-AA3FAD2C0314}" type="datetimeFigureOut">
              <a:rPr lang="de-DE" smtClean="0"/>
              <a:t>18.06.25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18339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0FC5B-FE39-B740-9848-AA3FAD2C0314}" type="datetimeFigureOut">
              <a:rPr lang="de-DE" smtClean="0"/>
              <a:t>18.06.25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288747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0FC5B-FE39-B740-9848-AA3FAD2C0314}" type="datetimeFigureOut">
              <a:rPr lang="de-DE" smtClean="0"/>
              <a:t>18.06.25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87356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0FC5B-FE39-B740-9848-AA3FAD2C0314}" type="datetimeFigureOut">
              <a:rPr lang="de-DE" smtClean="0"/>
              <a:t>18.06.25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64792-1E7C-C54E-9FF5-524517D47B14}" type="slidenum">
              <a:rPr lang="de-DE" smtClean="0"/>
              <a:t>‹#›</a:t>
            </a:fld>
            <a:endParaRPr lang="de-DE"/>
          </a:p>
        </p:txBody>
      </p:sp>
    </p:spTree>
    <p:extLst>
      <p:ext uri="{BB962C8B-B14F-4D97-AF65-F5344CB8AC3E}">
        <p14:creationId xmlns:p14="http://schemas.microsoft.com/office/powerpoint/2010/main" val="406775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0FC5B-FE39-B740-9848-AA3FAD2C0314}" type="datetimeFigureOut">
              <a:rPr lang="de-DE" smtClean="0"/>
              <a:t>18.06.25</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64792-1E7C-C54E-9FF5-524517D47B14}" type="slidenum">
              <a:rPr lang="de-DE" smtClean="0"/>
              <a:t>‹#›</a:t>
            </a:fld>
            <a:endParaRPr lang="de-DE"/>
          </a:p>
        </p:txBody>
      </p:sp>
    </p:spTree>
    <p:extLst>
      <p:ext uri="{BB962C8B-B14F-4D97-AF65-F5344CB8AC3E}">
        <p14:creationId xmlns:p14="http://schemas.microsoft.com/office/powerpoint/2010/main" val="301949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usnijmegenmarch.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backpacks.global/what-is-rucking-in-the-military/" TargetMode="External"/><Relationship Id="rId7" Type="http://schemas.openxmlformats.org/officeDocument/2006/relationships/diagramColors" Target="../diagrams/colors1.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innaxis.com/?k=the-many-types-and-causes-of-foot-blisters-blister-ee-3Q1xw5TD" TargetMode="External"/><Relationship Id="rId7" Type="http://schemas.openxmlformats.org/officeDocument/2006/relationships/hyperlink" Target="https://dxokftkwc.blob.core.windows.net/runner-foot-blister-treatment.html"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s://u2guatemala.com/article/blisters-on-feet-toes-causes-treatment-foot-pain-explored" TargetMode="External"/><Relationship Id="rId4" Type="http://schemas.openxmlformats.org/officeDocument/2006/relationships/image" Target="../media/image24.jp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jRnpbBKwSfc?si=Lf6HfV395QbV81kL" TargetMode="External"/><Relationship Id="rId2" Type="http://schemas.openxmlformats.org/officeDocument/2006/relationships/hyperlink" Target="https://youtu.be/lIvLRG31MZI?si=lszdnrz7ecf71s9H"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kglKIZivnDA&amp;pp=ygUkaG93IHRvIHdyYXAgZWxhc3RpYyBiYW5kYWdlIG9uIGFua2x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eqjutoc.blob.core.windows.net/how-to-use-kinesiology-tape-ankle.html" TargetMode="External"/><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lister-prevention.com/blister-moleskin/" TargetMode="External"/><Relationship Id="rId5" Type="http://schemas.openxmlformats.org/officeDocument/2006/relationships/image" Target="../media/image27.jpg"/><Relationship Id="rId10" Type="http://schemas.openxmlformats.org/officeDocument/2006/relationships/image" Target="../media/image3.png"/><Relationship Id="rId4" Type="http://schemas.openxmlformats.org/officeDocument/2006/relationships/hyperlink" Target="https://www.uline.ca/Product/Detail/S-20905/First-Aid/3M-ACE-Elastic-Bandage-4-x-5" TargetMode="Externa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roundhousepodiatry.com/treatments/foot-care-treatment/"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walmart.com/ip/DripDrop-Hydration-Electrolyte-Powder-Packets-Grape-Fruit-Punch-Strawberry-Lemonade-Cherry-32-Count/2993376978" TargetMode="External"/><Relationship Id="rId7" Type="http://schemas.openxmlformats.org/officeDocument/2006/relationships/diagramLayout" Target="../diagrams/layout2.xml"/><Relationship Id="rId12"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hyperlink" Target="https://issekool.weebly.com/blog/liquid-iv-hydration-multiplier-vs-gatorade" TargetMode="External"/><Relationship Id="rId10" Type="http://schemas.microsoft.com/office/2007/relationships/diagramDrawing" Target="../diagrams/drawing2.xml"/><Relationship Id="rId4" Type="http://schemas.openxmlformats.org/officeDocument/2006/relationships/image" Target="../media/image31.jpe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eamstime.com/stock-photo-attractive-smiling-medic-giving-thumb-up-doing-like-sign-isolated-white-background-advertising-area-image80536355" TargetMode="External"/><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reddit.com/r/MilitaryPorn/comments/hu2w78/military_personnel_raising_their_flags_at_kamp/" TargetMode="Externa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cravetheplanet.com/nijmegen-march-nijmegen-travel-guide/" TargetMode="Externa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B1A773-0C99-F5C3-C622-9CC314FB2610}"/>
              </a:ext>
            </a:extLst>
          </p:cNvPr>
          <p:cNvPicPr>
            <a:picLocks noChangeAspect="1"/>
          </p:cNvPicPr>
          <p:nvPr/>
        </p:nvPicPr>
        <p:blipFill>
          <a:blip r:embed="rId3">
            <a:alphaModFix amt="20000"/>
          </a:blip>
          <a:stretch>
            <a:fillRect/>
          </a:stretch>
        </p:blipFill>
        <p:spPr>
          <a:xfrm>
            <a:off x="1" y="8827"/>
            <a:ext cx="9143999" cy="6849173"/>
          </a:xfrm>
          <a:prstGeom prst="rect">
            <a:avLst/>
          </a:prstGeom>
        </p:spPr>
      </p:pic>
      <p:pic>
        <p:nvPicPr>
          <p:cNvPr id="5" name="Picture 4">
            <a:extLst>
              <a:ext uri="{FF2B5EF4-FFF2-40B4-BE49-F238E27FC236}">
                <a16:creationId xmlns:a16="http://schemas.microsoft.com/office/drawing/2014/main" id="{3822AC20-578F-3D8C-8991-595A1C50D471}"/>
              </a:ext>
            </a:extLst>
          </p:cNvPr>
          <p:cNvPicPr>
            <a:picLocks noChangeAspect="1"/>
          </p:cNvPicPr>
          <p:nvPr/>
        </p:nvPicPr>
        <p:blipFill>
          <a:blip r:embed="rId4"/>
          <a:stretch>
            <a:fillRect/>
          </a:stretch>
        </p:blipFill>
        <p:spPr>
          <a:xfrm>
            <a:off x="8094198" y="37154"/>
            <a:ext cx="1049801" cy="923579"/>
          </a:xfrm>
          <a:prstGeom prst="rect">
            <a:avLst/>
          </a:prstGeom>
        </p:spPr>
      </p:pic>
      <p:cxnSp>
        <p:nvCxnSpPr>
          <p:cNvPr id="7" name="Straight Connector 6">
            <a:extLst>
              <a:ext uri="{FF2B5EF4-FFF2-40B4-BE49-F238E27FC236}">
                <a16:creationId xmlns:a16="http://schemas.microsoft.com/office/drawing/2014/main" id="{6FE453F3-2B46-2A9C-7265-4C540E861F3B}"/>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id="{022EFB9B-4911-DCE1-2200-96CC3994A7D3}"/>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7D77E8AA-9BB7-2DA3-D9F7-E7E442ED159F}"/>
              </a:ext>
            </a:extLst>
          </p:cNvPr>
          <p:cNvPicPr>
            <a:picLocks noChangeAspect="1"/>
          </p:cNvPicPr>
          <p:nvPr/>
        </p:nvPicPr>
        <p:blipFill>
          <a:blip r:embed="rId5"/>
          <a:stretch>
            <a:fillRect/>
          </a:stretch>
        </p:blipFill>
        <p:spPr>
          <a:xfrm>
            <a:off x="0" y="8826"/>
            <a:ext cx="980237" cy="980237"/>
          </a:xfrm>
          <a:prstGeom prst="rect">
            <a:avLst/>
          </a:prstGeom>
        </p:spPr>
      </p:pic>
      <p:sp>
        <p:nvSpPr>
          <p:cNvPr id="14" name="TextBox 13">
            <a:extLst>
              <a:ext uri="{FF2B5EF4-FFF2-40B4-BE49-F238E27FC236}">
                <a16:creationId xmlns:a16="http://schemas.microsoft.com/office/drawing/2014/main" id="{ABB75C35-5CFC-A953-FD6D-6EF6BA184C9B}"/>
              </a:ext>
            </a:extLst>
          </p:cNvPr>
          <p:cNvSpPr txBox="1"/>
          <p:nvPr/>
        </p:nvSpPr>
        <p:spPr>
          <a:xfrm>
            <a:off x="1982988" y="1425460"/>
            <a:ext cx="5083443" cy="1200329"/>
          </a:xfrm>
          <a:prstGeom prst="rect">
            <a:avLst/>
          </a:prstGeom>
          <a:noFill/>
        </p:spPr>
        <p:txBody>
          <a:bodyPr wrap="none" rtlCol="0">
            <a:spAutoFit/>
          </a:bodyPr>
          <a:lstStyle/>
          <a:p>
            <a:pPr algn="ctr"/>
            <a:r>
              <a:rPr lang="en-US" sz="3600" b="1" dirty="0">
                <a:ln w="0"/>
                <a:effectLst>
                  <a:outerShdw blurRad="38100" dist="19050" dir="2700000" algn="tl" rotWithShape="0">
                    <a:schemeClr val="dk1">
                      <a:alpha val="40000"/>
                    </a:schemeClr>
                  </a:outerShdw>
                </a:effectLst>
              </a:rPr>
              <a:t>Marcher Training Briefing</a:t>
            </a:r>
          </a:p>
          <a:p>
            <a:pPr algn="ctr"/>
            <a:r>
              <a:rPr lang="en-US" sz="3600" b="1" dirty="0">
                <a:ln w="0"/>
                <a:effectLst>
                  <a:outerShdw blurRad="38100" dist="19050" dir="2700000" algn="tl" rotWithShape="0">
                    <a:schemeClr val="dk1">
                      <a:alpha val="40000"/>
                    </a:schemeClr>
                  </a:outerShdw>
                </a:effectLst>
              </a:rPr>
              <a:t>4Daagse 2025, 15-18 July </a:t>
            </a:r>
          </a:p>
        </p:txBody>
      </p:sp>
      <p:sp>
        <p:nvSpPr>
          <p:cNvPr id="15" name="TextBox 14">
            <a:extLst>
              <a:ext uri="{FF2B5EF4-FFF2-40B4-BE49-F238E27FC236}">
                <a16:creationId xmlns:a16="http://schemas.microsoft.com/office/drawing/2014/main" id="{86678C3E-26D8-8616-AD9B-7FE595A213DD}"/>
              </a:ext>
            </a:extLst>
          </p:cNvPr>
          <p:cNvSpPr txBox="1"/>
          <p:nvPr/>
        </p:nvSpPr>
        <p:spPr>
          <a:xfrm>
            <a:off x="1748700" y="3256878"/>
            <a:ext cx="5646610" cy="830997"/>
          </a:xfrm>
          <a:prstGeom prst="rect">
            <a:avLst/>
          </a:prstGeom>
          <a:noFill/>
        </p:spPr>
        <p:txBody>
          <a:bodyPr wrap="none" rtlCol="0">
            <a:spAutoFit/>
          </a:bodyPr>
          <a:lstStyle/>
          <a:p>
            <a:pPr algn="ctr"/>
            <a:r>
              <a:rPr lang="en-US" sz="2800" b="1" dirty="0">
                <a:ln w="0"/>
                <a:effectLst>
                  <a:outerShdw blurRad="38100" dist="19050" dir="2700000" algn="tl" rotWithShape="0">
                    <a:schemeClr val="dk1">
                      <a:alpha val="40000"/>
                    </a:schemeClr>
                  </a:outerShdw>
                </a:effectLst>
              </a:rPr>
              <a:t>USDNM Volunteers</a:t>
            </a:r>
          </a:p>
          <a:p>
            <a:pPr algn="ctr"/>
            <a:r>
              <a:rPr lang="en-US" sz="2000" dirty="0"/>
              <a:t>Christopher Bulger   cbulger.4daagse@gmail.com</a:t>
            </a:r>
            <a:endParaRPr lang="en-US" sz="1600" dirty="0"/>
          </a:p>
        </p:txBody>
      </p:sp>
      <p:cxnSp>
        <p:nvCxnSpPr>
          <p:cNvPr id="16" name="Straight Connector 15">
            <a:extLst>
              <a:ext uri="{FF2B5EF4-FFF2-40B4-BE49-F238E27FC236}">
                <a16:creationId xmlns:a16="http://schemas.microsoft.com/office/drawing/2014/main" id="{3E358FDF-343C-2539-09AF-820F687C426F}"/>
              </a:ext>
            </a:extLst>
          </p:cNvPr>
          <p:cNvCxnSpPr/>
          <p:nvPr/>
        </p:nvCxnSpPr>
        <p:spPr>
          <a:xfrm>
            <a:off x="0" y="6527431"/>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3FCAAB46-086B-F48B-CB32-C9510FADDBCA}"/>
              </a:ext>
            </a:extLst>
          </p:cNvPr>
          <p:cNvCxnSpPr/>
          <p:nvPr/>
        </p:nvCxnSpPr>
        <p:spPr>
          <a:xfrm>
            <a:off x="0" y="6613881"/>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2399DB35-F859-0DFC-ED18-595CF4FCD0D1}"/>
              </a:ext>
            </a:extLst>
          </p:cNvPr>
          <p:cNvSpPr txBox="1"/>
          <p:nvPr/>
        </p:nvSpPr>
        <p:spPr>
          <a:xfrm>
            <a:off x="3250523" y="4899851"/>
            <a:ext cx="2642968" cy="646331"/>
          </a:xfrm>
          <a:prstGeom prst="rect">
            <a:avLst/>
          </a:prstGeom>
          <a:noFill/>
        </p:spPr>
        <p:txBody>
          <a:bodyPr wrap="none" rtlCol="0">
            <a:spAutoFit/>
          </a:bodyPr>
          <a:lstStyle/>
          <a:p>
            <a:pPr algn="ctr"/>
            <a:r>
              <a:rPr lang="en-US" b="1" dirty="0"/>
              <a:t>Wednesday, 18 June 2025</a:t>
            </a:r>
          </a:p>
          <a:p>
            <a:pPr algn="ctr"/>
            <a:r>
              <a:rPr lang="en-US" b="1" dirty="0"/>
              <a:t>1900 UTC+1</a:t>
            </a:r>
          </a:p>
        </p:txBody>
      </p:sp>
      <p:sp>
        <p:nvSpPr>
          <p:cNvPr id="21" name="TextBox 20">
            <a:extLst>
              <a:ext uri="{FF2B5EF4-FFF2-40B4-BE49-F238E27FC236}">
                <a16:creationId xmlns:a16="http://schemas.microsoft.com/office/drawing/2014/main" id="{8A277158-03AD-3FA1-D0C3-AAECACE26DD0}"/>
              </a:ext>
            </a:extLst>
          </p:cNvPr>
          <p:cNvSpPr txBox="1"/>
          <p:nvPr/>
        </p:nvSpPr>
        <p:spPr>
          <a:xfrm>
            <a:off x="2260394" y="6158099"/>
            <a:ext cx="4623206" cy="338554"/>
          </a:xfrm>
          <a:prstGeom prst="rect">
            <a:avLst/>
          </a:prstGeom>
          <a:noFill/>
        </p:spPr>
        <p:txBody>
          <a:bodyPr wrap="square">
            <a:spAutoFit/>
          </a:bodyPr>
          <a:lstStyle/>
          <a:p>
            <a:pPr algn="ctr"/>
            <a:r>
              <a:rPr lang="en-US" sz="1600" dirty="0">
                <a:hlinkClick r:id="rId6"/>
              </a:rPr>
              <a:t>https://www.usnijmegenmarch.com</a:t>
            </a:r>
            <a:r>
              <a:rPr lang="en-US" sz="1600" dirty="0"/>
              <a:t> </a:t>
            </a:r>
          </a:p>
        </p:txBody>
      </p:sp>
      <p:sp>
        <p:nvSpPr>
          <p:cNvPr id="2" name="TextBox 1">
            <a:extLst>
              <a:ext uri="{FF2B5EF4-FFF2-40B4-BE49-F238E27FC236}">
                <a16:creationId xmlns:a16="http://schemas.microsoft.com/office/drawing/2014/main" id="{BDF928EE-E9E1-E0F9-1888-EBB259EE8036}"/>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381026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1DCB-2FDE-FD63-E915-8CA326A00A7A}"/>
              </a:ext>
            </a:extLst>
          </p:cNvPr>
          <p:cNvSpPr>
            <a:spLocks noGrp="1"/>
          </p:cNvSpPr>
          <p:nvPr>
            <p:ph type="title"/>
          </p:nvPr>
        </p:nvSpPr>
        <p:spPr>
          <a:xfrm>
            <a:off x="390906" y="1591056"/>
            <a:ext cx="3566160" cy="1097280"/>
          </a:xfrm>
        </p:spPr>
        <p:txBody>
          <a:bodyPr>
            <a:normAutofit fontScale="90000"/>
          </a:bodyPr>
          <a:lstStyle/>
          <a:p>
            <a:r>
              <a:rPr lang="en-US"/>
              <a:t>Train up and knowledge</a:t>
            </a:r>
          </a:p>
        </p:txBody>
      </p:sp>
      <p:pic>
        <p:nvPicPr>
          <p:cNvPr id="6" name="Picture 5" descr="A group of people walking on a dirt path&#10;&#10;AI-generated content may be incorrect.">
            <a:extLst>
              <a:ext uri="{FF2B5EF4-FFF2-40B4-BE49-F238E27FC236}">
                <a16:creationId xmlns:a16="http://schemas.microsoft.com/office/drawing/2014/main" id="{C50FFB78-FFE6-D1FE-0139-D36CBEF7D8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816" r="14907" b="1"/>
          <a:stretch>
            <a:fillRect/>
          </a:stretch>
        </p:blipFill>
        <p:spPr>
          <a:xfrm>
            <a:off x="4468513" y="1238318"/>
            <a:ext cx="4282295" cy="4385242"/>
          </a:xfrm>
          <a:prstGeom prst="rect">
            <a:avLst/>
          </a:prstGeom>
        </p:spPr>
      </p:pic>
      <p:graphicFrame>
        <p:nvGraphicFramePr>
          <p:cNvPr id="5" name="Content Placeholder 2">
            <a:extLst>
              <a:ext uri="{FF2B5EF4-FFF2-40B4-BE49-F238E27FC236}">
                <a16:creationId xmlns:a16="http://schemas.microsoft.com/office/drawing/2014/main" id="{CE03D3AB-649F-CA84-E358-F26205E37571}"/>
              </a:ext>
            </a:extLst>
          </p:cNvPr>
          <p:cNvGraphicFramePr>
            <a:graphicFrameLocks noGrp="1"/>
          </p:cNvGraphicFramePr>
          <p:nvPr>
            <p:ph idx="1"/>
          </p:nvPr>
        </p:nvGraphicFramePr>
        <p:xfrm>
          <a:off x="390906" y="2791206"/>
          <a:ext cx="3504438" cy="2825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7CDE1C4-E1EC-9443-4E0A-352CC047487D}"/>
              </a:ext>
            </a:extLst>
          </p:cNvPr>
          <p:cNvPicPr>
            <a:picLocks noChangeAspect="1"/>
          </p:cNvPicPr>
          <p:nvPr/>
        </p:nvPicPr>
        <p:blipFill>
          <a:blip r:embed="rId9"/>
          <a:stretch>
            <a:fillRect/>
          </a:stretch>
        </p:blipFill>
        <p:spPr>
          <a:xfrm>
            <a:off x="8094198" y="37154"/>
            <a:ext cx="1049801" cy="923579"/>
          </a:xfrm>
          <a:prstGeom prst="rect">
            <a:avLst/>
          </a:prstGeom>
        </p:spPr>
      </p:pic>
      <p:cxnSp>
        <p:nvCxnSpPr>
          <p:cNvPr id="4" name="Straight Connector 3">
            <a:extLst>
              <a:ext uri="{FF2B5EF4-FFF2-40B4-BE49-F238E27FC236}">
                <a16:creationId xmlns:a16="http://schemas.microsoft.com/office/drawing/2014/main" id="{7B4B84D7-5266-9F98-A8FF-6AB9E5296D68}"/>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7A0889DC-D626-E24E-EBDD-CB2318441E3C}"/>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8" name="Picture 7">
            <a:extLst>
              <a:ext uri="{FF2B5EF4-FFF2-40B4-BE49-F238E27FC236}">
                <a16:creationId xmlns:a16="http://schemas.microsoft.com/office/drawing/2014/main" id="{B340C3F2-E77E-97A3-4157-817F88DEBB6A}"/>
              </a:ext>
            </a:extLst>
          </p:cNvPr>
          <p:cNvPicPr>
            <a:picLocks noChangeAspect="1"/>
          </p:cNvPicPr>
          <p:nvPr/>
        </p:nvPicPr>
        <p:blipFill>
          <a:blip r:embed="rId10"/>
          <a:stretch>
            <a:fillRect/>
          </a:stretch>
        </p:blipFill>
        <p:spPr>
          <a:xfrm>
            <a:off x="0" y="8826"/>
            <a:ext cx="980237" cy="980237"/>
          </a:xfrm>
          <a:prstGeom prst="rect">
            <a:avLst/>
          </a:prstGeom>
        </p:spPr>
      </p:pic>
      <p:sp>
        <p:nvSpPr>
          <p:cNvPr id="9" name="TextBox 8">
            <a:extLst>
              <a:ext uri="{FF2B5EF4-FFF2-40B4-BE49-F238E27FC236}">
                <a16:creationId xmlns:a16="http://schemas.microsoft.com/office/drawing/2014/main" id="{ED8CEE7F-E6E1-26E1-3FF5-B4AE55C7C91E}"/>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336879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194D-2F00-B282-72ED-4588C8B5F1D5}"/>
              </a:ext>
            </a:extLst>
          </p:cNvPr>
          <p:cNvSpPr>
            <a:spLocks noGrp="1"/>
          </p:cNvSpPr>
          <p:nvPr>
            <p:ph type="title"/>
          </p:nvPr>
        </p:nvSpPr>
        <p:spPr>
          <a:xfrm>
            <a:off x="390906" y="1591057"/>
            <a:ext cx="8362406" cy="1054653"/>
          </a:xfrm>
        </p:spPr>
        <p:txBody>
          <a:bodyPr vert="horz" lIns="68580" tIns="34290" rIns="68580" bIns="34290" rtlCol="0" anchor="b">
            <a:normAutofit/>
          </a:bodyPr>
          <a:lstStyle/>
          <a:p>
            <a:pPr>
              <a:lnSpc>
                <a:spcPct val="90000"/>
              </a:lnSpc>
            </a:pPr>
            <a:r>
              <a:rPr lang="en-US" sz="3525"/>
              <a:t>Don’t “Wing It”</a:t>
            </a:r>
            <a:br>
              <a:rPr lang="en-US" sz="3525"/>
            </a:br>
            <a:r>
              <a:rPr lang="en-US" sz="3525"/>
              <a:t>Don’t be this person on day 2</a:t>
            </a:r>
          </a:p>
        </p:txBody>
      </p:sp>
      <p:pic>
        <p:nvPicPr>
          <p:cNvPr id="5" name="Content Placeholder 4" descr="A close-up of a foot with blisters&#10;&#10;AI-generated content may be incorrect.">
            <a:extLst>
              <a:ext uri="{FF2B5EF4-FFF2-40B4-BE49-F238E27FC236}">
                <a16:creationId xmlns:a16="http://schemas.microsoft.com/office/drawing/2014/main" id="{679F35EE-52DC-264B-93DE-D987A9AFCB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087" y="3634068"/>
            <a:ext cx="2645534" cy="1984151"/>
          </a:xfrm>
          <a:prstGeom prst="rect">
            <a:avLst/>
          </a:prstGeom>
        </p:spPr>
      </p:pic>
      <p:pic>
        <p:nvPicPr>
          <p:cNvPr id="7" name="Picture 6" descr="Close-up of a foot with a big toe&#10;&#10;AI-generated content may be incorrect.">
            <a:extLst>
              <a:ext uri="{FF2B5EF4-FFF2-40B4-BE49-F238E27FC236}">
                <a16:creationId xmlns:a16="http://schemas.microsoft.com/office/drawing/2014/main" id="{39D6101D-6C38-EB1B-7775-A823E3F5E1E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37488" y="2886490"/>
            <a:ext cx="2660904" cy="1920166"/>
          </a:xfrm>
          <a:prstGeom prst="rect">
            <a:avLst/>
          </a:prstGeom>
        </p:spPr>
      </p:pic>
      <p:pic>
        <p:nvPicPr>
          <p:cNvPr id="9" name="Picture 8" descr="A close-up of a foot&#10;&#10;AI-generated content may be incorrect.">
            <a:extLst>
              <a:ext uri="{FF2B5EF4-FFF2-40B4-BE49-F238E27FC236}">
                <a16:creationId xmlns:a16="http://schemas.microsoft.com/office/drawing/2014/main" id="{A1F450E8-4F87-83AE-CCFC-056E6A1BF22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2408" y="3842066"/>
            <a:ext cx="2660904" cy="1776153"/>
          </a:xfrm>
          <a:prstGeom prst="rect">
            <a:avLst/>
          </a:prstGeom>
        </p:spPr>
      </p:pic>
      <p:pic>
        <p:nvPicPr>
          <p:cNvPr id="3" name="Picture 2">
            <a:extLst>
              <a:ext uri="{FF2B5EF4-FFF2-40B4-BE49-F238E27FC236}">
                <a16:creationId xmlns:a16="http://schemas.microsoft.com/office/drawing/2014/main" id="{1F594301-A927-428D-DFC5-BE5531FDE768}"/>
              </a:ext>
            </a:extLst>
          </p:cNvPr>
          <p:cNvPicPr>
            <a:picLocks noChangeAspect="1"/>
          </p:cNvPicPr>
          <p:nvPr/>
        </p:nvPicPr>
        <p:blipFill>
          <a:blip r:embed="rId8"/>
          <a:stretch>
            <a:fillRect/>
          </a:stretch>
        </p:blipFill>
        <p:spPr>
          <a:xfrm>
            <a:off x="8094198" y="37154"/>
            <a:ext cx="1049801" cy="923579"/>
          </a:xfrm>
          <a:prstGeom prst="rect">
            <a:avLst/>
          </a:prstGeom>
        </p:spPr>
      </p:pic>
      <p:cxnSp>
        <p:nvCxnSpPr>
          <p:cNvPr id="4" name="Straight Connector 3">
            <a:extLst>
              <a:ext uri="{FF2B5EF4-FFF2-40B4-BE49-F238E27FC236}">
                <a16:creationId xmlns:a16="http://schemas.microsoft.com/office/drawing/2014/main" id="{5544EBCD-E74F-FF3A-F231-C541F6004407}"/>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AEDC1E15-FB1B-035F-E188-B62302B35FC6}"/>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8" name="Picture 7">
            <a:extLst>
              <a:ext uri="{FF2B5EF4-FFF2-40B4-BE49-F238E27FC236}">
                <a16:creationId xmlns:a16="http://schemas.microsoft.com/office/drawing/2014/main" id="{D6CE6AF9-2357-AC20-4E64-4915341EB104}"/>
              </a:ext>
            </a:extLst>
          </p:cNvPr>
          <p:cNvPicPr>
            <a:picLocks noChangeAspect="1"/>
          </p:cNvPicPr>
          <p:nvPr/>
        </p:nvPicPr>
        <p:blipFill>
          <a:blip r:embed="rId9"/>
          <a:stretch>
            <a:fillRect/>
          </a:stretch>
        </p:blipFill>
        <p:spPr>
          <a:xfrm>
            <a:off x="0" y="8826"/>
            <a:ext cx="980237" cy="980237"/>
          </a:xfrm>
          <a:prstGeom prst="rect">
            <a:avLst/>
          </a:prstGeom>
        </p:spPr>
      </p:pic>
      <p:sp>
        <p:nvSpPr>
          <p:cNvPr id="10" name="TextBox 9">
            <a:extLst>
              <a:ext uri="{FF2B5EF4-FFF2-40B4-BE49-F238E27FC236}">
                <a16:creationId xmlns:a16="http://schemas.microsoft.com/office/drawing/2014/main" id="{EFC29244-DE58-D076-C0BE-65120C6693FF}"/>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380404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79E4-F8B6-4154-DC5C-1E217173D84E}"/>
              </a:ext>
            </a:extLst>
          </p:cNvPr>
          <p:cNvSpPr>
            <a:spLocks noGrp="1"/>
          </p:cNvSpPr>
          <p:nvPr>
            <p:ph type="title"/>
          </p:nvPr>
        </p:nvSpPr>
        <p:spPr>
          <a:xfrm>
            <a:off x="628650" y="1119885"/>
            <a:ext cx="7886700" cy="1325563"/>
          </a:xfrm>
        </p:spPr>
        <p:txBody>
          <a:bodyPr>
            <a:normAutofit/>
          </a:bodyPr>
          <a:lstStyle/>
          <a:p>
            <a:r>
              <a:rPr lang="en-US" sz="1600" dirty="0">
                <a:latin typeface="Helvetica" pitchFamily="2" charset="0"/>
              </a:rPr>
              <a:t>How to wrap</a:t>
            </a:r>
          </a:p>
        </p:txBody>
      </p:sp>
      <p:sp>
        <p:nvSpPr>
          <p:cNvPr id="3" name="Content Placeholder 2">
            <a:extLst>
              <a:ext uri="{FF2B5EF4-FFF2-40B4-BE49-F238E27FC236}">
                <a16:creationId xmlns:a16="http://schemas.microsoft.com/office/drawing/2014/main" id="{30089A7D-B1A8-D054-840B-830988E2AB7E}"/>
              </a:ext>
            </a:extLst>
          </p:cNvPr>
          <p:cNvSpPr>
            <a:spLocks noGrp="1"/>
          </p:cNvSpPr>
          <p:nvPr>
            <p:ph idx="1"/>
          </p:nvPr>
        </p:nvSpPr>
        <p:spPr>
          <a:xfrm>
            <a:off x="628650" y="2580384"/>
            <a:ext cx="7886700" cy="4351338"/>
          </a:xfrm>
        </p:spPr>
        <p:txBody>
          <a:bodyPr>
            <a:normAutofit/>
          </a:bodyPr>
          <a:lstStyle/>
          <a:p>
            <a:r>
              <a:rPr lang="en-US" sz="1600" dirty="0">
                <a:latin typeface="Helvetica" pitchFamily="2" charset="0"/>
                <a:hlinkClick r:id="rId2"/>
              </a:rPr>
              <a:t>https://youtu.be/lIvLRG31MZI?si=lszdnrz7ecf71s9H</a:t>
            </a:r>
            <a:r>
              <a:rPr lang="en-US" sz="1600" dirty="0">
                <a:latin typeface="Helvetica" pitchFamily="2" charset="0"/>
              </a:rPr>
              <a:t> (general blister care)</a:t>
            </a:r>
          </a:p>
          <a:p>
            <a:r>
              <a:rPr lang="en-US" sz="1600" dirty="0">
                <a:latin typeface="Helvetica" pitchFamily="2" charset="0"/>
                <a:hlinkClick r:id="rId3"/>
              </a:rPr>
              <a:t>https://youtu.be/jRnpbBKwSfc?si=Lf6HfV395QbV81kL</a:t>
            </a:r>
            <a:r>
              <a:rPr lang="en-US" sz="1600" dirty="0">
                <a:latin typeface="Helvetica" pitchFamily="2" charset="0"/>
              </a:rPr>
              <a:t> (KT Tape- Knee)</a:t>
            </a:r>
          </a:p>
          <a:p>
            <a:r>
              <a:rPr lang="en-US" sz="1600" dirty="0">
                <a:latin typeface="Helvetica" pitchFamily="2" charset="0"/>
                <a:hlinkClick r:id="rId4"/>
              </a:rPr>
              <a:t>https://www.youtube.com/watch?v=kglKIZivnDA&amp;pp=ygUkaG93IHRvIHdyYXAgZWxhc3RpYyBiYW5kYWdlIG9uIGFua2xl</a:t>
            </a:r>
            <a:r>
              <a:rPr lang="en-US" sz="1600" dirty="0">
                <a:latin typeface="Helvetica" pitchFamily="2" charset="0"/>
              </a:rPr>
              <a:t> (KT Tape-Ankle)</a:t>
            </a:r>
          </a:p>
          <a:p>
            <a:r>
              <a:rPr lang="en-US" sz="1600" dirty="0">
                <a:latin typeface="Helvetica" pitchFamily="2" charset="0"/>
              </a:rPr>
              <a:t>I recommend utilizing KT tape as a supporter more than elastic bandage, due to the bulk that comes with elastic bandage wraps.</a:t>
            </a:r>
          </a:p>
        </p:txBody>
      </p:sp>
      <p:pic>
        <p:nvPicPr>
          <p:cNvPr id="4" name="Picture 3">
            <a:extLst>
              <a:ext uri="{FF2B5EF4-FFF2-40B4-BE49-F238E27FC236}">
                <a16:creationId xmlns:a16="http://schemas.microsoft.com/office/drawing/2014/main" id="{F775F552-F6BC-5E3A-D35E-26D1774EB862}"/>
              </a:ext>
            </a:extLst>
          </p:cNvPr>
          <p:cNvPicPr>
            <a:picLocks noChangeAspect="1"/>
          </p:cNvPicPr>
          <p:nvPr/>
        </p:nvPicPr>
        <p:blipFill>
          <a:blip r:embed="rId5"/>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4EBBD226-B8FA-2977-84DC-D7E74F850596}"/>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17070880-EBB4-E07B-4F87-BE6B7721450F}"/>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06EDF6A0-A728-73D8-B8A7-96FECAB0D0C0}"/>
              </a:ext>
            </a:extLst>
          </p:cNvPr>
          <p:cNvPicPr>
            <a:picLocks noChangeAspect="1"/>
          </p:cNvPicPr>
          <p:nvPr/>
        </p:nvPicPr>
        <p:blipFill>
          <a:blip r:embed="rId6"/>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FB0ACBEC-AC96-5618-C7BE-8EA8BB6C40B6}"/>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287215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CC6C-B1BD-EAA6-3CAD-DD1ED67FCFAC}"/>
              </a:ext>
            </a:extLst>
          </p:cNvPr>
          <p:cNvSpPr>
            <a:spLocks noGrp="1"/>
          </p:cNvSpPr>
          <p:nvPr>
            <p:ph type="title"/>
          </p:nvPr>
        </p:nvSpPr>
        <p:spPr>
          <a:xfrm>
            <a:off x="390906" y="1591056"/>
            <a:ext cx="3024378" cy="2023110"/>
          </a:xfrm>
        </p:spPr>
        <p:txBody>
          <a:bodyPr>
            <a:normAutofit fontScale="90000"/>
          </a:bodyPr>
          <a:lstStyle/>
          <a:p>
            <a:pPr>
              <a:lnSpc>
                <a:spcPct val="90000"/>
              </a:lnSpc>
            </a:pPr>
            <a:r>
              <a:rPr lang="en-US" dirty="0"/>
              <a:t>Injury Prevention</a:t>
            </a:r>
            <a:br>
              <a:rPr lang="en-US" dirty="0"/>
            </a:br>
            <a:br>
              <a:rPr lang="en-US" dirty="0"/>
            </a:br>
            <a:r>
              <a:rPr lang="en-US" dirty="0"/>
              <a:t>Wraps and Second Skin</a:t>
            </a:r>
          </a:p>
        </p:txBody>
      </p:sp>
      <p:sp>
        <p:nvSpPr>
          <p:cNvPr id="3" name="Content Placeholder 2">
            <a:extLst>
              <a:ext uri="{FF2B5EF4-FFF2-40B4-BE49-F238E27FC236}">
                <a16:creationId xmlns:a16="http://schemas.microsoft.com/office/drawing/2014/main" id="{3C64CABE-F96A-B044-D45E-AB4842ECCAB0}"/>
              </a:ext>
            </a:extLst>
          </p:cNvPr>
          <p:cNvSpPr>
            <a:spLocks noGrp="1"/>
          </p:cNvSpPr>
          <p:nvPr>
            <p:ph idx="1"/>
          </p:nvPr>
        </p:nvSpPr>
        <p:spPr>
          <a:xfrm>
            <a:off x="3799332" y="1591056"/>
            <a:ext cx="4951476" cy="2023110"/>
          </a:xfrm>
        </p:spPr>
        <p:txBody>
          <a:bodyPr>
            <a:normAutofit fontScale="40000" lnSpcReduction="20000"/>
          </a:bodyPr>
          <a:lstStyle/>
          <a:p>
            <a:pPr>
              <a:lnSpc>
                <a:spcPct val="100000"/>
              </a:lnSpc>
            </a:pPr>
            <a:r>
              <a:rPr lang="en-US" dirty="0"/>
              <a:t>For muscle and joint support, you can and should utilize wrap material for this march.</a:t>
            </a:r>
          </a:p>
          <a:p>
            <a:pPr>
              <a:lnSpc>
                <a:spcPct val="100000"/>
              </a:lnSpc>
            </a:pPr>
            <a:r>
              <a:rPr lang="en-US" dirty="0"/>
              <a:t>This material can range from KT (kinesiology therapeutic tape) to elastic bandages. </a:t>
            </a:r>
          </a:p>
          <a:p>
            <a:pPr>
              <a:lnSpc>
                <a:spcPct val="100000"/>
              </a:lnSpc>
            </a:pPr>
            <a:r>
              <a:rPr lang="en-US" dirty="0"/>
              <a:t>For blisters and hot spots, you can and should utilize “Second Skin” or blister wraps.</a:t>
            </a:r>
          </a:p>
          <a:p>
            <a:pPr>
              <a:lnSpc>
                <a:spcPct val="100000"/>
              </a:lnSpc>
            </a:pPr>
            <a:r>
              <a:rPr lang="en-US" dirty="0"/>
              <a:t>There are many different brands for blisters that you can acquire from your local pharmacy or first aid stores.</a:t>
            </a:r>
          </a:p>
          <a:p>
            <a:pPr>
              <a:lnSpc>
                <a:spcPct val="100000"/>
              </a:lnSpc>
            </a:pPr>
            <a:r>
              <a:rPr lang="en-US" dirty="0"/>
              <a:t>*</a:t>
            </a:r>
            <a:r>
              <a:rPr lang="en-US" dirty="0" err="1"/>
              <a:t>Leukotape</a:t>
            </a:r>
            <a:r>
              <a:rPr lang="en-US" dirty="0"/>
              <a:t> seems to be popular/effective.</a:t>
            </a:r>
          </a:p>
        </p:txBody>
      </p:sp>
      <p:pic>
        <p:nvPicPr>
          <p:cNvPr id="9" name="Picture 8" descr="A roll of elastic bandage with hook closure&#10;&#10;AI-generated content may be incorrect.">
            <a:extLst>
              <a:ext uri="{FF2B5EF4-FFF2-40B4-BE49-F238E27FC236}">
                <a16:creationId xmlns:a16="http://schemas.microsoft.com/office/drawing/2014/main" id="{9E367012-57B9-B98A-38BB-B562CEE19E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7790" y="4436605"/>
            <a:ext cx="1822703" cy="1822703"/>
          </a:xfrm>
          <a:prstGeom prst="rect">
            <a:avLst/>
          </a:prstGeom>
        </p:spPr>
      </p:pic>
      <p:pic>
        <p:nvPicPr>
          <p:cNvPr id="7" name="Picture 6" descr="A close-up of a patch on a foot&#10;&#10;AI-generated content may be incorrect.">
            <a:extLst>
              <a:ext uri="{FF2B5EF4-FFF2-40B4-BE49-F238E27FC236}">
                <a16:creationId xmlns:a16="http://schemas.microsoft.com/office/drawing/2014/main" id="{E908E95B-438B-2F27-5EDB-4A7C62A6FC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05517" y="4436607"/>
            <a:ext cx="2241029" cy="1822703"/>
          </a:xfrm>
          <a:prstGeom prst="rect">
            <a:avLst/>
          </a:prstGeom>
        </p:spPr>
      </p:pic>
      <p:pic>
        <p:nvPicPr>
          <p:cNvPr id="5" name="Picture 4" descr="A close-up of a taping on a foot&#10;&#10;AI-generated content may be incorrect.">
            <a:extLst>
              <a:ext uri="{FF2B5EF4-FFF2-40B4-BE49-F238E27FC236}">
                <a16:creationId xmlns:a16="http://schemas.microsoft.com/office/drawing/2014/main" id="{DCAB29C2-CE36-65EC-3232-B8A061EEF44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65512" y="4436605"/>
            <a:ext cx="2454819" cy="1822703"/>
          </a:xfrm>
          <a:prstGeom prst="rect">
            <a:avLst/>
          </a:prstGeom>
        </p:spPr>
      </p:pic>
      <p:pic>
        <p:nvPicPr>
          <p:cNvPr id="4" name="Picture 3">
            <a:extLst>
              <a:ext uri="{FF2B5EF4-FFF2-40B4-BE49-F238E27FC236}">
                <a16:creationId xmlns:a16="http://schemas.microsoft.com/office/drawing/2014/main" id="{60679F2A-EBE1-2817-289C-2F3588280130}"/>
              </a:ext>
            </a:extLst>
          </p:cNvPr>
          <p:cNvPicPr>
            <a:picLocks noChangeAspect="1"/>
          </p:cNvPicPr>
          <p:nvPr/>
        </p:nvPicPr>
        <p:blipFill>
          <a:blip r:embed="rId9"/>
          <a:stretch>
            <a:fillRect/>
          </a:stretch>
        </p:blipFill>
        <p:spPr>
          <a:xfrm>
            <a:off x="8094198" y="37154"/>
            <a:ext cx="1049801" cy="923579"/>
          </a:xfrm>
          <a:prstGeom prst="rect">
            <a:avLst/>
          </a:prstGeom>
        </p:spPr>
      </p:pic>
      <p:cxnSp>
        <p:nvCxnSpPr>
          <p:cNvPr id="6" name="Straight Connector 5">
            <a:extLst>
              <a:ext uri="{FF2B5EF4-FFF2-40B4-BE49-F238E27FC236}">
                <a16:creationId xmlns:a16="http://schemas.microsoft.com/office/drawing/2014/main" id="{7203021F-C426-DF10-56D6-91CF99B299B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id="{2DFDD702-FBE3-5D2A-F898-25DA7ED32C5C}"/>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10" name="Picture 9">
            <a:extLst>
              <a:ext uri="{FF2B5EF4-FFF2-40B4-BE49-F238E27FC236}">
                <a16:creationId xmlns:a16="http://schemas.microsoft.com/office/drawing/2014/main" id="{A2B1C377-2587-B62E-7999-A1E649EBEC7D}"/>
              </a:ext>
            </a:extLst>
          </p:cNvPr>
          <p:cNvPicPr>
            <a:picLocks noChangeAspect="1"/>
          </p:cNvPicPr>
          <p:nvPr/>
        </p:nvPicPr>
        <p:blipFill>
          <a:blip r:embed="rId10"/>
          <a:stretch>
            <a:fillRect/>
          </a:stretch>
        </p:blipFill>
        <p:spPr>
          <a:xfrm>
            <a:off x="0" y="8826"/>
            <a:ext cx="980237" cy="980237"/>
          </a:xfrm>
          <a:prstGeom prst="rect">
            <a:avLst/>
          </a:prstGeom>
        </p:spPr>
      </p:pic>
      <p:sp>
        <p:nvSpPr>
          <p:cNvPr id="11" name="TextBox 10">
            <a:extLst>
              <a:ext uri="{FF2B5EF4-FFF2-40B4-BE49-F238E27FC236}">
                <a16:creationId xmlns:a16="http://schemas.microsoft.com/office/drawing/2014/main" id="{AFC796DF-6DF0-D589-E058-50DE773CD048}"/>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112005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A604-9006-C1E3-1FA1-0F26EB85593A}"/>
              </a:ext>
            </a:extLst>
          </p:cNvPr>
          <p:cNvSpPr>
            <a:spLocks noGrp="1"/>
          </p:cNvSpPr>
          <p:nvPr>
            <p:ph type="title"/>
          </p:nvPr>
        </p:nvSpPr>
        <p:spPr>
          <a:xfrm>
            <a:off x="390906" y="1591056"/>
            <a:ext cx="8366760" cy="836676"/>
          </a:xfrm>
        </p:spPr>
        <p:txBody>
          <a:bodyPr>
            <a:normAutofit/>
          </a:bodyPr>
          <a:lstStyle/>
          <a:p>
            <a:r>
              <a:rPr lang="en-US" dirty="0"/>
              <a:t>Blister Considerations</a:t>
            </a:r>
          </a:p>
        </p:txBody>
      </p:sp>
      <p:pic>
        <p:nvPicPr>
          <p:cNvPr id="7" name="Picture 6" descr="A close-up of a person pedicure&#10;&#10;AI-generated content may be incorrect.">
            <a:extLst>
              <a:ext uri="{FF2B5EF4-FFF2-40B4-BE49-F238E27FC236}">
                <a16:creationId xmlns:a16="http://schemas.microsoft.com/office/drawing/2014/main" id="{9E13DD2C-7621-DA73-7BB3-FBCE7ED5E0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402" y="2697574"/>
            <a:ext cx="4229318" cy="2823070"/>
          </a:xfrm>
          <a:prstGeom prst="rect">
            <a:avLst/>
          </a:prstGeom>
        </p:spPr>
      </p:pic>
      <p:sp>
        <p:nvSpPr>
          <p:cNvPr id="3" name="Content Placeholder 2">
            <a:extLst>
              <a:ext uri="{FF2B5EF4-FFF2-40B4-BE49-F238E27FC236}">
                <a16:creationId xmlns:a16="http://schemas.microsoft.com/office/drawing/2014/main" id="{8B0B5BD3-BA4A-7104-CF3F-98BCC6CC09F2}"/>
              </a:ext>
            </a:extLst>
          </p:cNvPr>
          <p:cNvSpPr>
            <a:spLocks noGrp="1"/>
          </p:cNvSpPr>
          <p:nvPr>
            <p:ph idx="1"/>
          </p:nvPr>
        </p:nvSpPr>
        <p:spPr>
          <a:xfrm>
            <a:off x="4910328" y="2585466"/>
            <a:ext cx="3847338" cy="3038094"/>
          </a:xfrm>
        </p:spPr>
        <p:txBody>
          <a:bodyPr>
            <a:normAutofit fontScale="55000" lnSpcReduction="20000"/>
          </a:bodyPr>
          <a:lstStyle/>
          <a:p>
            <a:r>
              <a:rPr lang="en-US" dirty="0"/>
              <a:t>In good health practice, you DO NOT pop blisters.</a:t>
            </a:r>
          </a:p>
          <a:p>
            <a:r>
              <a:rPr lang="en-US" dirty="0"/>
              <a:t>However, in the event you build up a blister full of fluid, see your local medics or providers so they can drain and treat it as clean as possible.</a:t>
            </a:r>
          </a:p>
          <a:p>
            <a:r>
              <a:rPr lang="en-US" dirty="0"/>
              <a:t>Do not scrape at or peel blisters away, this will MAKE the INJURY WORSE.</a:t>
            </a:r>
          </a:p>
          <a:p>
            <a:r>
              <a:rPr lang="en-US" dirty="0"/>
              <a:t>The purpose of draining is so you can continue with the foot march, without massive discomfort or further blister build up.</a:t>
            </a:r>
          </a:p>
          <a:p>
            <a:endParaRPr lang="en-US" dirty="0"/>
          </a:p>
          <a:p>
            <a:endParaRPr lang="en-US" dirty="0"/>
          </a:p>
        </p:txBody>
      </p:sp>
      <p:pic>
        <p:nvPicPr>
          <p:cNvPr id="4" name="Picture 3">
            <a:extLst>
              <a:ext uri="{FF2B5EF4-FFF2-40B4-BE49-F238E27FC236}">
                <a16:creationId xmlns:a16="http://schemas.microsoft.com/office/drawing/2014/main" id="{4AE77674-A0CB-E395-4CCB-8CE856ABA3DD}"/>
              </a:ext>
            </a:extLst>
          </p:cNvPr>
          <p:cNvPicPr>
            <a:picLocks noChangeAspect="1"/>
          </p:cNvPicPr>
          <p:nvPr/>
        </p:nvPicPr>
        <p:blipFill>
          <a:blip r:embed="rId4"/>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04E3F3B4-A081-05F3-4C7E-FD3E0B645DDB}"/>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55BB8EDB-03B0-662D-5849-81273E97EA2D}"/>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8" name="Picture 7">
            <a:extLst>
              <a:ext uri="{FF2B5EF4-FFF2-40B4-BE49-F238E27FC236}">
                <a16:creationId xmlns:a16="http://schemas.microsoft.com/office/drawing/2014/main" id="{BFC221D6-492D-60B7-03BC-C75E198CB9B0}"/>
              </a:ext>
            </a:extLst>
          </p:cNvPr>
          <p:cNvPicPr>
            <a:picLocks noChangeAspect="1"/>
          </p:cNvPicPr>
          <p:nvPr/>
        </p:nvPicPr>
        <p:blipFill>
          <a:blip r:embed="rId5"/>
          <a:stretch>
            <a:fillRect/>
          </a:stretch>
        </p:blipFill>
        <p:spPr>
          <a:xfrm>
            <a:off x="0" y="8826"/>
            <a:ext cx="980237" cy="980237"/>
          </a:xfrm>
          <a:prstGeom prst="rect">
            <a:avLst/>
          </a:prstGeom>
        </p:spPr>
      </p:pic>
      <p:sp>
        <p:nvSpPr>
          <p:cNvPr id="9" name="TextBox 8">
            <a:extLst>
              <a:ext uri="{FF2B5EF4-FFF2-40B4-BE49-F238E27FC236}">
                <a16:creationId xmlns:a16="http://schemas.microsoft.com/office/drawing/2014/main" id="{82AF9566-9602-8411-FE28-4D7FE0C51B30}"/>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132597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961B88-DE57-BEE8-4737-BF1C7A745839}"/>
              </a:ext>
            </a:extLst>
          </p:cNvPr>
          <p:cNvSpPr>
            <a:spLocks noGrp="1"/>
          </p:cNvSpPr>
          <p:nvPr>
            <p:ph type="title"/>
          </p:nvPr>
        </p:nvSpPr>
        <p:spPr>
          <a:xfrm>
            <a:off x="390906" y="1591056"/>
            <a:ext cx="4732020" cy="1097280"/>
          </a:xfrm>
        </p:spPr>
        <p:txBody>
          <a:bodyPr>
            <a:normAutofit/>
          </a:bodyPr>
          <a:lstStyle/>
          <a:p>
            <a:r>
              <a:rPr lang="en-US"/>
              <a:t>Hydrate!!</a:t>
            </a:r>
            <a:endParaRPr lang="en-US" dirty="0"/>
          </a:p>
        </p:txBody>
      </p:sp>
      <p:pic>
        <p:nvPicPr>
          <p:cNvPr id="8" name="Picture 7" descr="A package of liquid with fruit and a bottle of liquid&#10;&#10;AI-generated content may be incorrect.">
            <a:extLst>
              <a:ext uri="{FF2B5EF4-FFF2-40B4-BE49-F238E27FC236}">
                <a16:creationId xmlns:a16="http://schemas.microsoft.com/office/drawing/2014/main" id="{AFEB28E2-F4C7-BACB-5F70-18B0FA76FA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713" b="7546"/>
          <a:stretch>
            <a:fillRect/>
          </a:stretch>
        </p:blipFill>
        <p:spPr>
          <a:xfrm>
            <a:off x="5711009" y="1589368"/>
            <a:ext cx="3042302" cy="1947450"/>
          </a:xfrm>
          <a:prstGeom prst="rect">
            <a:avLst/>
          </a:prstGeom>
        </p:spPr>
      </p:pic>
      <p:pic>
        <p:nvPicPr>
          <p:cNvPr id="12" name="Picture 11" descr="A blue and white package with a tube of liquid multiplier&#10;&#10;AI-generated content may be incorrect.">
            <a:extLst>
              <a:ext uri="{FF2B5EF4-FFF2-40B4-BE49-F238E27FC236}">
                <a16:creationId xmlns:a16="http://schemas.microsoft.com/office/drawing/2014/main" id="{89EBB53D-C604-0E17-C209-E96323E7616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6044" b="10428"/>
          <a:stretch>
            <a:fillRect/>
          </a:stretch>
        </p:blipFill>
        <p:spPr>
          <a:xfrm>
            <a:off x="5711010" y="3690840"/>
            <a:ext cx="3042302" cy="1932720"/>
          </a:xfrm>
          <a:prstGeom prst="rect">
            <a:avLst/>
          </a:prstGeom>
        </p:spPr>
      </p:pic>
      <p:graphicFrame>
        <p:nvGraphicFramePr>
          <p:cNvPr id="15" name="Content Placeholder 2">
            <a:extLst>
              <a:ext uri="{FF2B5EF4-FFF2-40B4-BE49-F238E27FC236}">
                <a16:creationId xmlns:a16="http://schemas.microsoft.com/office/drawing/2014/main" id="{C8FF11A8-5A46-21F7-8454-01024B51CBC9}"/>
              </a:ext>
            </a:extLst>
          </p:cNvPr>
          <p:cNvGraphicFramePr>
            <a:graphicFrameLocks noGrp="1"/>
          </p:cNvGraphicFramePr>
          <p:nvPr>
            <p:ph idx="1"/>
          </p:nvPr>
        </p:nvGraphicFramePr>
        <p:xfrm>
          <a:off x="390906" y="2791206"/>
          <a:ext cx="4732020" cy="2825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a:extLst>
              <a:ext uri="{FF2B5EF4-FFF2-40B4-BE49-F238E27FC236}">
                <a16:creationId xmlns:a16="http://schemas.microsoft.com/office/drawing/2014/main" id="{A0B8B05A-B211-3ED7-E225-3D6B103BF4F4}"/>
              </a:ext>
            </a:extLst>
          </p:cNvPr>
          <p:cNvPicPr>
            <a:picLocks noChangeAspect="1"/>
          </p:cNvPicPr>
          <p:nvPr/>
        </p:nvPicPr>
        <p:blipFill>
          <a:blip r:embed="rId11"/>
          <a:stretch>
            <a:fillRect/>
          </a:stretch>
        </p:blipFill>
        <p:spPr>
          <a:xfrm>
            <a:off x="8094198" y="37154"/>
            <a:ext cx="1049801" cy="923579"/>
          </a:xfrm>
          <a:prstGeom prst="rect">
            <a:avLst/>
          </a:prstGeom>
        </p:spPr>
      </p:pic>
      <p:cxnSp>
        <p:nvCxnSpPr>
          <p:cNvPr id="3" name="Straight Connector 2">
            <a:extLst>
              <a:ext uri="{FF2B5EF4-FFF2-40B4-BE49-F238E27FC236}">
                <a16:creationId xmlns:a16="http://schemas.microsoft.com/office/drawing/2014/main" id="{0D6EA443-D4DE-EAE6-624D-D231E3263CD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 name="Straight Connector 3">
            <a:extLst>
              <a:ext uri="{FF2B5EF4-FFF2-40B4-BE49-F238E27FC236}">
                <a16:creationId xmlns:a16="http://schemas.microsoft.com/office/drawing/2014/main" id="{6FF3F635-75B2-9A71-98E8-8F2E33A4E6F5}"/>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5" name="Picture 4">
            <a:extLst>
              <a:ext uri="{FF2B5EF4-FFF2-40B4-BE49-F238E27FC236}">
                <a16:creationId xmlns:a16="http://schemas.microsoft.com/office/drawing/2014/main" id="{23FFF312-EB20-2F19-FDFE-6882DE6521B4}"/>
              </a:ext>
            </a:extLst>
          </p:cNvPr>
          <p:cNvPicPr>
            <a:picLocks noChangeAspect="1"/>
          </p:cNvPicPr>
          <p:nvPr/>
        </p:nvPicPr>
        <p:blipFill>
          <a:blip r:embed="rId12"/>
          <a:stretch>
            <a:fillRect/>
          </a:stretch>
        </p:blipFill>
        <p:spPr>
          <a:xfrm>
            <a:off x="0" y="8826"/>
            <a:ext cx="980237" cy="980237"/>
          </a:xfrm>
          <a:prstGeom prst="rect">
            <a:avLst/>
          </a:prstGeom>
        </p:spPr>
      </p:pic>
      <p:sp>
        <p:nvSpPr>
          <p:cNvPr id="7" name="TextBox 6">
            <a:extLst>
              <a:ext uri="{FF2B5EF4-FFF2-40B4-BE49-F238E27FC236}">
                <a16:creationId xmlns:a16="http://schemas.microsoft.com/office/drawing/2014/main" id="{66FD6092-9D58-AE96-6E54-AFCB5E3F63EE}"/>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286784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B2E5-83EE-AC40-CB48-A2A4FA5017D7}"/>
              </a:ext>
            </a:extLst>
          </p:cNvPr>
          <p:cNvSpPr>
            <a:spLocks noGrp="1"/>
          </p:cNvSpPr>
          <p:nvPr>
            <p:ph type="title"/>
          </p:nvPr>
        </p:nvSpPr>
        <p:spPr>
          <a:xfrm>
            <a:off x="390906" y="1591056"/>
            <a:ext cx="3566160" cy="1097280"/>
          </a:xfrm>
        </p:spPr>
        <p:txBody>
          <a:bodyPr>
            <a:normAutofit fontScale="90000"/>
          </a:bodyPr>
          <a:lstStyle/>
          <a:p>
            <a:r>
              <a:rPr lang="en-US" dirty="0"/>
              <a:t>Change. The. Socks.</a:t>
            </a:r>
          </a:p>
        </p:txBody>
      </p:sp>
      <p:sp>
        <p:nvSpPr>
          <p:cNvPr id="3" name="Content Placeholder 2">
            <a:extLst>
              <a:ext uri="{FF2B5EF4-FFF2-40B4-BE49-F238E27FC236}">
                <a16:creationId xmlns:a16="http://schemas.microsoft.com/office/drawing/2014/main" id="{F696DDD0-7864-9A52-F343-960CCF82C152}"/>
              </a:ext>
            </a:extLst>
          </p:cNvPr>
          <p:cNvSpPr>
            <a:spLocks noGrp="1"/>
          </p:cNvSpPr>
          <p:nvPr>
            <p:ph idx="1"/>
          </p:nvPr>
        </p:nvSpPr>
        <p:spPr>
          <a:xfrm>
            <a:off x="390906" y="2791206"/>
            <a:ext cx="3504438" cy="2825496"/>
          </a:xfrm>
        </p:spPr>
        <p:txBody>
          <a:bodyPr>
            <a:normAutofit/>
          </a:bodyPr>
          <a:lstStyle/>
          <a:p>
            <a:r>
              <a:rPr lang="en-US" sz="1275" dirty="0"/>
              <a:t>If you don’t want those nasty blisters and itchy feet sneaking up on you, CHANGE YOUR SOCKS. </a:t>
            </a:r>
          </a:p>
          <a:p>
            <a:r>
              <a:rPr lang="en-US" sz="1275" dirty="0"/>
              <a:t>The purpose of changing socks is to keep your feet as dry as possible, reducing friction. </a:t>
            </a:r>
          </a:p>
          <a:p>
            <a:r>
              <a:rPr lang="en-US" sz="1275" dirty="0"/>
              <a:t>You are already providing plenty of friction and mileage for your feet with this march.</a:t>
            </a:r>
          </a:p>
          <a:p>
            <a:r>
              <a:rPr lang="en-US" sz="1275" dirty="0"/>
              <a:t>Be kind to your feet and they will be kind to you.</a:t>
            </a:r>
          </a:p>
          <a:p>
            <a:r>
              <a:rPr lang="en-US" sz="1275" dirty="0"/>
              <a:t>Neglect them and they will neglect you too.</a:t>
            </a:r>
          </a:p>
        </p:txBody>
      </p:sp>
      <p:pic>
        <p:nvPicPr>
          <p:cNvPr id="5" name="Picture 4" descr="A person in green scrubs giving a thumbs up&#10;&#10;AI-generated content may be incorrect.">
            <a:extLst>
              <a:ext uri="{FF2B5EF4-FFF2-40B4-BE49-F238E27FC236}">
                <a16:creationId xmlns:a16="http://schemas.microsoft.com/office/drawing/2014/main" id="{76C5021B-17F3-911C-2B13-17AC548E7A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56" r="22905" b="-1"/>
          <a:stretch>
            <a:fillRect/>
          </a:stretch>
        </p:blipFill>
        <p:spPr>
          <a:xfrm>
            <a:off x="4468513" y="1238318"/>
            <a:ext cx="4282295" cy="4385242"/>
          </a:xfrm>
          <a:prstGeom prst="rect">
            <a:avLst/>
          </a:prstGeom>
        </p:spPr>
      </p:pic>
      <p:pic>
        <p:nvPicPr>
          <p:cNvPr id="4" name="Picture 3">
            <a:extLst>
              <a:ext uri="{FF2B5EF4-FFF2-40B4-BE49-F238E27FC236}">
                <a16:creationId xmlns:a16="http://schemas.microsoft.com/office/drawing/2014/main" id="{8F427B6F-092D-B741-092D-33C527C32766}"/>
              </a:ext>
            </a:extLst>
          </p:cNvPr>
          <p:cNvPicPr>
            <a:picLocks noChangeAspect="1"/>
          </p:cNvPicPr>
          <p:nvPr/>
        </p:nvPicPr>
        <p:blipFill>
          <a:blip r:embed="rId4"/>
          <a:stretch>
            <a:fillRect/>
          </a:stretch>
        </p:blipFill>
        <p:spPr>
          <a:xfrm>
            <a:off x="8094198" y="37154"/>
            <a:ext cx="1049801" cy="923579"/>
          </a:xfrm>
          <a:prstGeom prst="rect">
            <a:avLst/>
          </a:prstGeom>
        </p:spPr>
      </p:pic>
      <p:cxnSp>
        <p:nvCxnSpPr>
          <p:cNvPr id="6" name="Straight Connector 5">
            <a:extLst>
              <a:ext uri="{FF2B5EF4-FFF2-40B4-BE49-F238E27FC236}">
                <a16:creationId xmlns:a16="http://schemas.microsoft.com/office/drawing/2014/main" id="{7372B2D4-011A-7EDE-B58B-509F703C850E}"/>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5F5F5062-1141-852C-CE60-316A5BDD6C05}"/>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8" name="Picture 7">
            <a:extLst>
              <a:ext uri="{FF2B5EF4-FFF2-40B4-BE49-F238E27FC236}">
                <a16:creationId xmlns:a16="http://schemas.microsoft.com/office/drawing/2014/main" id="{443520F4-3343-063C-410F-6B87843C0DF7}"/>
              </a:ext>
            </a:extLst>
          </p:cNvPr>
          <p:cNvPicPr>
            <a:picLocks noChangeAspect="1"/>
          </p:cNvPicPr>
          <p:nvPr/>
        </p:nvPicPr>
        <p:blipFill>
          <a:blip r:embed="rId5"/>
          <a:stretch>
            <a:fillRect/>
          </a:stretch>
        </p:blipFill>
        <p:spPr>
          <a:xfrm>
            <a:off x="0" y="8826"/>
            <a:ext cx="980237" cy="980237"/>
          </a:xfrm>
          <a:prstGeom prst="rect">
            <a:avLst/>
          </a:prstGeom>
        </p:spPr>
      </p:pic>
      <p:sp>
        <p:nvSpPr>
          <p:cNvPr id="9" name="TextBox 8">
            <a:extLst>
              <a:ext uri="{FF2B5EF4-FFF2-40B4-BE49-F238E27FC236}">
                <a16:creationId xmlns:a16="http://schemas.microsoft.com/office/drawing/2014/main" id="{E9B80935-9DDF-D65F-BA75-6086F1B4607B}"/>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94052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7C0C-925E-D39D-8138-31F0535D65D6}"/>
              </a:ext>
            </a:extLst>
          </p:cNvPr>
          <p:cNvSpPr>
            <a:spLocks noGrp="1"/>
          </p:cNvSpPr>
          <p:nvPr>
            <p:ph type="title"/>
          </p:nvPr>
        </p:nvSpPr>
        <p:spPr>
          <a:xfrm>
            <a:off x="4073652" y="1591056"/>
            <a:ext cx="4677156" cy="1097280"/>
          </a:xfrm>
        </p:spPr>
        <p:txBody>
          <a:bodyPr>
            <a:normAutofit/>
          </a:bodyPr>
          <a:lstStyle/>
          <a:p>
            <a:r>
              <a:rPr lang="en-US" dirty="0"/>
              <a:t>Push Through!</a:t>
            </a:r>
          </a:p>
        </p:txBody>
      </p:sp>
      <p:pic>
        <p:nvPicPr>
          <p:cNvPr id="5" name="Picture 4" descr="A group of soldiers standing in a line with flags">
            <a:extLst>
              <a:ext uri="{FF2B5EF4-FFF2-40B4-BE49-F238E27FC236}">
                <a16:creationId xmlns:a16="http://schemas.microsoft.com/office/drawing/2014/main" id="{A44F4F42-AF9E-AE39-8775-7F46798FF8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443" r="22284" b="1"/>
          <a:stretch>
            <a:fillRect/>
          </a:stretch>
        </p:blipFill>
        <p:spPr>
          <a:xfrm>
            <a:off x="388402" y="1238318"/>
            <a:ext cx="3166433" cy="4378439"/>
          </a:xfrm>
          <a:prstGeom prst="rect">
            <a:avLst/>
          </a:prstGeom>
        </p:spPr>
      </p:pic>
      <p:sp>
        <p:nvSpPr>
          <p:cNvPr id="3" name="Content Placeholder 2">
            <a:extLst>
              <a:ext uri="{FF2B5EF4-FFF2-40B4-BE49-F238E27FC236}">
                <a16:creationId xmlns:a16="http://schemas.microsoft.com/office/drawing/2014/main" id="{9B915A47-0960-3E82-54BA-52F696B5418B}"/>
              </a:ext>
            </a:extLst>
          </p:cNvPr>
          <p:cNvSpPr>
            <a:spLocks noGrp="1"/>
          </p:cNvSpPr>
          <p:nvPr>
            <p:ph idx="1"/>
          </p:nvPr>
        </p:nvSpPr>
        <p:spPr>
          <a:xfrm>
            <a:off x="4073652" y="2791206"/>
            <a:ext cx="4677156" cy="2825496"/>
          </a:xfrm>
        </p:spPr>
        <p:txBody>
          <a:bodyPr>
            <a:normAutofit fontScale="62500" lnSpcReduction="20000"/>
          </a:bodyPr>
          <a:lstStyle/>
          <a:p>
            <a:r>
              <a:rPr lang="en-US" dirty="0"/>
              <a:t>Nijmegan hosts over 10,000+ people from all over the globe. Civilians and military personal representing multiple countries.</a:t>
            </a:r>
          </a:p>
          <a:p>
            <a:r>
              <a:rPr lang="en-US" dirty="0"/>
              <a:t>No matter your reasoning in participating in the Nijmegen March, we are all participating in a long legacy together.</a:t>
            </a:r>
          </a:p>
          <a:p>
            <a:r>
              <a:rPr lang="en-US" dirty="0"/>
              <a:t> Please, have fun and exchange cultures.</a:t>
            </a:r>
          </a:p>
          <a:p>
            <a:r>
              <a:rPr lang="en-US" dirty="0"/>
              <a:t>Push through to the end with one another!</a:t>
            </a:r>
          </a:p>
          <a:p>
            <a:r>
              <a:rPr lang="en-US" dirty="0"/>
              <a:t>Be the best representation of your country that you know you can be!</a:t>
            </a:r>
          </a:p>
        </p:txBody>
      </p:sp>
      <p:pic>
        <p:nvPicPr>
          <p:cNvPr id="4" name="Picture 3">
            <a:extLst>
              <a:ext uri="{FF2B5EF4-FFF2-40B4-BE49-F238E27FC236}">
                <a16:creationId xmlns:a16="http://schemas.microsoft.com/office/drawing/2014/main" id="{2B6BD818-789F-FC16-F621-F429E50D8BF3}"/>
              </a:ext>
            </a:extLst>
          </p:cNvPr>
          <p:cNvPicPr>
            <a:picLocks noChangeAspect="1"/>
          </p:cNvPicPr>
          <p:nvPr/>
        </p:nvPicPr>
        <p:blipFill>
          <a:blip r:embed="rId4"/>
          <a:stretch>
            <a:fillRect/>
          </a:stretch>
        </p:blipFill>
        <p:spPr>
          <a:xfrm>
            <a:off x="8094198" y="37154"/>
            <a:ext cx="1049801" cy="923579"/>
          </a:xfrm>
          <a:prstGeom prst="rect">
            <a:avLst/>
          </a:prstGeom>
        </p:spPr>
      </p:pic>
      <p:cxnSp>
        <p:nvCxnSpPr>
          <p:cNvPr id="6" name="Straight Connector 5">
            <a:extLst>
              <a:ext uri="{FF2B5EF4-FFF2-40B4-BE49-F238E27FC236}">
                <a16:creationId xmlns:a16="http://schemas.microsoft.com/office/drawing/2014/main" id="{C4AAE0D2-8174-74FC-DEC5-8F7CD7FAE9B2}"/>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A428FE2E-1086-90A0-7AC6-5A86225A0AF8}"/>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8" name="Picture 7">
            <a:extLst>
              <a:ext uri="{FF2B5EF4-FFF2-40B4-BE49-F238E27FC236}">
                <a16:creationId xmlns:a16="http://schemas.microsoft.com/office/drawing/2014/main" id="{FEB066E1-B067-087E-3A3C-7E5DDD4CF470}"/>
              </a:ext>
            </a:extLst>
          </p:cNvPr>
          <p:cNvPicPr>
            <a:picLocks noChangeAspect="1"/>
          </p:cNvPicPr>
          <p:nvPr/>
        </p:nvPicPr>
        <p:blipFill>
          <a:blip r:embed="rId5"/>
          <a:stretch>
            <a:fillRect/>
          </a:stretch>
        </p:blipFill>
        <p:spPr>
          <a:xfrm>
            <a:off x="0" y="8826"/>
            <a:ext cx="980237" cy="980237"/>
          </a:xfrm>
          <a:prstGeom prst="rect">
            <a:avLst/>
          </a:prstGeom>
        </p:spPr>
      </p:pic>
      <p:sp>
        <p:nvSpPr>
          <p:cNvPr id="9" name="TextBox 8">
            <a:extLst>
              <a:ext uri="{FF2B5EF4-FFF2-40B4-BE49-F238E27FC236}">
                <a16:creationId xmlns:a16="http://schemas.microsoft.com/office/drawing/2014/main" id="{86F52E57-631A-7C0D-5952-6EC081312CA2}"/>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276585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3"/>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4"/>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2" name="TextBox 1">
            <a:extLst>
              <a:ext uri="{FF2B5EF4-FFF2-40B4-BE49-F238E27FC236}">
                <a16:creationId xmlns:a16="http://schemas.microsoft.com/office/drawing/2014/main" id="{1628B399-F82A-9269-8FBF-5829EA14F7AA}"/>
              </a:ext>
            </a:extLst>
          </p:cNvPr>
          <p:cNvSpPr txBox="1"/>
          <p:nvPr/>
        </p:nvSpPr>
        <p:spPr>
          <a:xfrm>
            <a:off x="243135" y="1410467"/>
            <a:ext cx="8527312" cy="4154984"/>
          </a:xfrm>
          <a:prstGeom prst="rect">
            <a:avLst/>
          </a:prstGeom>
          <a:noFill/>
        </p:spPr>
        <p:txBody>
          <a:bodyPr wrap="square" rtlCol="0">
            <a:spAutoFit/>
          </a:bodyPr>
          <a:lstStyle/>
          <a:p>
            <a:pPr>
              <a:tabLst>
                <a:tab pos="225425" algn="l"/>
              </a:tabLst>
            </a:pPr>
            <a:r>
              <a:rPr lang="en-US" sz="1100" dirty="0">
                <a:latin typeface="Helvetica" pitchFamily="2" charset="0"/>
              </a:rPr>
              <a:t>8.	REFERENCES</a:t>
            </a:r>
          </a:p>
          <a:p>
            <a:pPr marL="228600" indent="-228600">
              <a:buAutoNum type="arabicPeriod" startAt="7"/>
              <a:tabLst>
                <a:tab pos="225425" algn="l"/>
              </a:tabLst>
            </a:pPr>
            <a:endParaRPr lang="en-US" sz="1100" dirty="0">
              <a:latin typeface="Helvetica" pitchFamily="2" charset="0"/>
            </a:endParaRPr>
          </a:p>
          <a:p>
            <a:pPr>
              <a:tabLst>
                <a:tab pos="225425" algn="l"/>
              </a:tabLst>
            </a:pPr>
            <a:r>
              <a:rPr lang="en-US" sz="1100" dirty="0">
                <a:latin typeface="Helvetica" pitchFamily="2" charset="0"/>
              </a:rPr>
              <a:t>Army Techniques Publication (ATP) 3-21.18, Foot Marches, 20220413</a:t>
            </a:r>
          </a:p>
          <a:p>
            <a:pPr>
              <a:tabLst>
                <a:tab pos="225425" algn="l"/>
              </a:tabLst>
            </a:pPr>
            <a:endParaRPr lang="en-US" sz="1100" dirty="0">
              <a:latin typeface="Helvetica" pitchFamily="2" charset="0"/>
            </a:endParaRPr>
          </a:p>
          <a:p>
            <a:pPr>
              <a:tabLst>
                <a:tab pos="225425" algn="l"/>
              </a:tabLst>
            </a:pPr>
            <a:r>
              <a:rPr lang="en-US" sz="1100" dirty="0">
                <a:latin typeface="Helvetica" pitchFamily="2" charset="0"/>
              </a:rPr>
              <a:t>(Army) Field Manual (FM) 7-22, Holistic Health and Fitness, 20201001</a:t>
            </a:r>
          </a:p>
          <a:p>
            <a:pPr>
              <a:tabLst>
                <a:tab pos="225425" algn="l"/>
              </a:tabLst>
            </a:pPr>
            <a:endParaRPr lang="en-US" sz="1100" dirty="0">
              <a:latin typeface="Helvetica" pitchFamily="2" charset="0"/>
            </a:endParaRPr>
          </a:p>
          <a:p>
            <a:pPr>
              <a:tabLst>
                <a:tab pos="223838" algn="l"/>
                <a:tab pos="568325" algn="l"/>
                <a:tab pos="968375" algn="r"/>
                <a:tab pos="1143000" algn="l"/>
              </a:tabLst>
            </a:pPr>
            <a:r>
              <a:rPr lang="en-US" sz="1100" dirty="0">
                <a:latin typeface="Helvetica" pitchFamily="2" charset="0"/>
              </a:rPr>
              <a:t>Army Techniques Publication (ATP) 7-22.02, Holistic Health and Fitness Drills and Exercises, 20201001</a:t>
            </a:r>
          </a:p>
          <a:p>
            <a:pPr>
              <a:tabLst>
                <a:tab pos="223838" algn="l"/>
                <a:tab pos="568325" algn="l"/>
                <a:tab pos="968375" algn="r"/>
                <a:tab pos="1143000" algn="l"/>
              </a:tabLst>
            </a:pPr>
            <a:endParaRPr lang="en-US" sz="1100" dirty="0">
              <a:latin typeface="Helvetica" pitchFamily="2" charset="0"/>
            </a:endParaRPr>
          </a:p>
          <a:p>
            <a:r>
              <a:rPr lang="en-US" sz="1100" noProof="0" dirty="0">
                <a:latin typeface="Helvetica" pitchFamily="2" charset="0"/>
              </a:rPr>
              <a:t>MCKEOWN, Patrick. 2021. The Breathing Cure: Exercises to Develop New Breathing Habits for a Healthier, Happier and Longer Life. </a:t>
            </a:r>
            <a:r>
              <a:rPr lang="en-US" sz="1100" noProof="0" dirty="0" err="1">
                <a:latin typeface="Helvetica" pitchFamily="2" charset="0"/>
              </a:rPr>
              <a:t>OxyAt</a:t>
            </a:r>
            <a:r>
              <a:rPr lang="en-US" sz="1100" noProof="0" dirty="0">
                <a:latin typeface="Helvetica" pitchFamily="2" charset="0"/>
              </a:rPr>
              <a:t> Books.</a:t>
            </a:r>
          </a:p>
          <a:p>
            <a:endParaRPr lang="en-US" sz="1100" noProof="0" dirty="0">
              <a:latin typeface="Helvetica" pitchFamily="2" charset="0"/>
            </a:endParaRPr>
          </a:p>
          <a:p>
            <a:r>
              <a:rPr lang="en-US" sz="1100" noProof="0" dirty="0">
                <a:latin typeface="Helvetica" pitchFamily="2" charset="0"/>
              </a:rPr>
              <a:t>MCKEOWN, Patrick. 2015. The Oxygen Advantage: the Simple, Scientifically Proven Breathing Technique that will </a:t>
            </a:r>
            <a:r>
              <a:rPr lang="en-US" sz="1100" noProof="0" dirty="0" err="1">
                <a:latin typeface="Helvetica" pitchFamily="2" charset="0"/>
              </a:rPr>
              <a:t>Revolutionise</a:t>
            </a:r>
            <a:r>
              <a:rPr lang="en-US" sz="1100" noProof="0" dirty="0">
                <a:latin typeface="Helvetica" pitchFamily="2" charset="0"/>
              </a:rPr>
              <a:t> your Health and Fitness. </a:t>
            </a:r>
            <a:r>
              <a:rPr lang="en-US" sz="1100" noProof="0" dirty="0" err="1">
                <a:latin typeface="Helvetica" pitchFamily="2" charset="0"/>
              </a:rPr>
              <a:t>Piatkus</a:t>
            </a:r>
            <a:r>
              <a:rPr lang="en-US" sz="1100" noProof="0" dirty="0">
                <a:latin typeface="Helvetica" pitchFamily="2" charset="0"/>
              </a:rPr>
              <a:t>, an imprint of </a:t>
            </a:r>
            <a:r>
              <a:rPr lang="en-US" sz="1100" noProof="0" dirty="0" err="1">
                <a:latin typeface="Helvetica" pitchFamily="2" charset="0"/>
              </a:rPr>
              <a:t>Litte</a:t>
            </a:r>
            <a:r>
              <a:rPr lang="en-US" sz="1100" noProof="0" dirty="0">
                <a:latin typeface="Helvetica" pitchFamily="2" charset="0"/>
              </a:rPr>
              <a:t>, Brown Book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noProof="0"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noProof="0" dirty="0">
                <a:latin typeface="Helvetica" pitchFamily="2" charset="0"/>
              </a:rPr>
              <a:t>NESTOR, James. 2020. Breath : the New Science of a Lost Art. Riverhead Books, an imprint of Penguin Random House LLC.</a:t>
            </a:r>
          </a:p>
          <a:p>
            <a:endParaRPr lang="en-US" sz="1100" noProof="0" dirty="0">
              <a:latin typeface="Helvetica" pitchFamily="2" charset="0"/>
            </a:endParaRPr>
          </a:p>
          <a:p>
            <a:r>
              <a:rPr lang="en-US" sz="1100" noProof="0" dirty="0">
                <a:latin typeface="Helvetica" pitchFamily="2" charset="0"/>
              </a:rPr>
              <a:t>BRULÉ, Dan. 2017. Just Breathe: Mastering Breathwork. Enliven Books, an imprint of Simon &amp; Schuster, Inc. </a:t>
            </a:r>
          </a:p>
          <a:p>
            <a:endParaRPr lang="en-US" sz="1100" noProof="0" dirty="0">
              <a:latin typeface="Helvetica" pitchFamily="2" charset="0"/>
            </a:endParaRPr>
          </a:p>
          <a:p>
            <a:r>
              <a:rPr lang="en-US" sz="1100" noProof="0" dirty="0">
                <a:latin typeface="Helvetica" pitchFamily="2" charset="0"/>
              </a:rPr>
              <a:t>ZINSSER, Nathaniel. 2022. The Confident Mind: a Battle-Tested Guide to Unshakable Performance. Penguin Random House. </a:t>
            </a:r>
          </a:p>
          <a:p>
            <a:endParaRPr lang="en-US" sz="1100" noProof="0" dirty="0">
              <a:latin typeface="Helvetica" pitchFamily="2" charset="0"/>
            </a:endParaRPr>
          </a:p>
          <a:p>
            <a:r>
              <a:rPr lang="en-US" sz="1100" noProof="0" dirty="0">
                <a:latin typeface="Helvetica" pitchFamily="2" charset="0"/>
              </a:rPr>
              <a:t>VAN DER KOLK, Bessel. 2014. The Body Keeps the Score: Brain, Mind and Body in the Healing of Trauma. Penguin Random House. </a:t>
            </a:r>
          </a:p>
          <a:p>
            <a:endParaRPr lang="en-US" sz="1100" noProof="0" dirty="0">
              <a:latin typeface="Helvetica" pitchFamily="2" charset="0"/>
            </a:endParaRPr>
          </a:p>
          <a:p>
            <a:r>
              <a:rPr lang="en-US" sz="1100" noProof="0" dirty="0">
                <a:latin typeface="Helvetica" pitchFamily="2" charset="0"/>
              </a:rPr>
              <a:t>EDE, Georgia. 2024. Change Your Diet, Change Your Mind: a Powerful Plan to Improve Mood, Overcome Anxiety, and Protect Memory for a Lifetime of Optimal Health. Yellow Kite, an imprint of Hodder &amp; Stoughton Ltd. </a:t>
            </a:r>
          </a:p>
        </p:txBody>
      </p:sp>
    </p:spTree>
    <p:extLst>
      <p:ext uri="{BB962C8B-B14F-4D97-AF65-F5344CB8AC3E}">
        <p14:creationId xmlns:p14="http://schemas.microsoft.com/office/powerpoint/2010/main" val="140982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B1B037-8344-8250-C432-D86782D3D31B}"/>
              </a:ext>
            </a:extLst>
          </p:cNvPr>
          <p:cNvPicPr>
            <a:picLocks noChangeAspect="1"/>
          </p:cNvPicPr>
          <p:nvPr/>
        </p:nvPicPr>
        <p:blipFill>
          <a:blip r:embed="rId2">
            <a:alphaModFix amt="20000"/>
          </a:blip>
          <a:stretch>
            <a:fillRect/>
          </a:stretch>
        </p:blipFill>
        <p:spPr>
          <a:xfrm>
            <a:off x="1" y="8827"/>
            <a:ext cx="9143999" cy="6849173"/>
          </a:xfrm>
          <a:prstGeom prst="rect">
            <a:avLst/>
          </a:prstGeom>
        </p:spPr>
      </p:pic>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3"/>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4"/>
          <a:stretch>
            <a:fillRect/>
          </a:stretch>
        </p:blipFill>
        <p:spPr>
          <a:xfrm>
            <a:off x="0" y="8826"/>
            <a:ext cx="980237" cy="980237"/>
          </a:xfrm>
          <a:prstGeom prst="rect">
            <a:avLst/>
          </a:prstGeom>
        </p:spPr>
      </p:pic>
      <p:sp>
        <p:nvSpPr>
          <p:cNvPr id="9" name="TextBox 8">
            <a:extLst>
              <a:ext uri="{FF2B5EF4-FFF2-40B4-BE49-F238E27FC236}">
                <a16:creationId xmlns:a16="http://schemas.microsoft.com/office/drawing/2014/main" id="{73E5B166-99FF-65EE-8274-9048586E1D5F}"/>
              </a:ext>
            </a:extLst>
          </p:cNvPr>
          <p:cNvSpPr txBox="1"/>
          <p:nvPr/>
        </p:nvSpPr>
        <p:spPr>
          <a:xfrm>
            <a:off x="91786" y="1164525"/>
            <a:ext cx="8527312" cy="3647152"/>
          </a:xfrm>
          <a:prstGeom prst="rect">
            <a:avLst/>
          </a:prstGeom>
          <a:noFill/>
        </p:spPr>
        <p:txBody>
          <a:bodyPr wrap="square" rtlCol="0">
            <a:spAutoFit/>
          </a:bodyPr>
          <a:lstStyle/>
          <a:p>
            <a:r>
              <a:rPr lang="en-US" sz="1100" dirty="0">
                <a:latin typeface="Helvetica" pitchFamily="2" charset="0"/>
              </a:rPr>
              <a:t>Training Brief</a:t>
            </a:r>
          </a:p>
          <a:p>
            <a:endParaRPr lang="en-US" sz="1100" dirty="0">
              <a:latin typeface="Helvetica" pitchFamily="2" charset="0"/>
            </a:endParaRPr>
          </a:p>
          <a:p>
            <a:pPr>
              <a:tabLst>
                <a:tab pos="620713" algn="r"/>
                <a:tab pos="796925" algn="l"/>
              </a:tabLst>
            </a:pPr>
            <a:r>
              <a:rPr lang="en-US" sz="1100" dirty="0">
                <a:latin typeface="Helvetica" pitchFamily="2" charset="0"/>
              </a:rPr>
              <a:t>	Purpose	Holistic Health and Fitness (H2F) primer for Nijmegen and general fitness and training plans. </a:t>
            </a:r>
          </a:p>
          <a:p>
            <a:pPr>
              <a:tabLst>
                <a:tab pos="620713" algn="r"/>
                <a:tab pos="796925" algn="l"/>
              </a:tabLst>
            </a:pPr>
            <a:r>
              <a:rPr lang="en-US" sz="1100" dirty="0">
                <a:latin typeface="Helvetica" pitchFamily="2" charset="0"/>
              </a:rPr>
              <a:t>	Task	Discuss parts of the whole and their integration with marchers, provide references.</a:t>
            </a:r>
          </a:p>
          <a:p>
            <a:pPr>
              <a:tabLst>
                <a:tab pos="620713" algn="r"/>
                <a:tab pos="796925" algn="l"/>
              </a:tabLst>
            </a:pPr>
            <a:r>
              <a:rPr lang="en-US" sz="1100" dirty="0">
                <a:latin typeface="Helvetica" pitchFamily="2" charset="0"/>
              </a:rPr>
              <a:t>	Agenda</a:t>
            </a:r>
          </a:p>
          <a:p>
            <a:pPr>
              <a:tabLst>
                <a:tab pos="620713" algn="r"/>
                <a:tab pos="796925" algn="l"/>
              </a:tabLst>
            </a:pPr>
            <a:endParaRPr lang="en-US" sz="1100" dirty="0">
              <a:latin typeface="Helvetica" pitchFamily="2" charset="0"/>
            </a:endParaRPr>
          </a:p>
          <a:p>
            <a:pPr marL="228600" indent="-228600">
              <a:buAutoNum type="arabicPeriod"/>
            </a:pPr>
            <a:r>
              <a:rPr lang="en-US" sz="1100" dirty="0">
                <a:latin typeface="Helvetica" pitchFamily="2" charset="0"/>
              </a:rPr>
              <a:t>Marching</a:t>
            </a:r>
          </a:p>
          <a:p>
            <a:pPr marL="228600" indent="-228600">
              <a:buAutoNum type="arabicPeriod"/>
            </a:pPr>
            <a:endParaRPr lang="en-US" sz="1100" dirty="0">
              <a:latin typeface="Helvetica" pitchFamily="2" charset="0"/>
            </a:endParaRPr>
          </a:p>
          <a:p>
            <a:pPr marL="228600" indent="-228600">
              <a:buAutoNum type="arabicPeriod"/>
            </a:pPr>
            <a:r>
              <a:rPr lang="en-US" sz="1100" dirty="0">
                <a:latin typeface="Helvetica" pitchFamily="2" charset="0"/>
              </a:rPr>
              <a:t>Holistic Health and Fitness</a:t>
            </a:r>
          </a:p>
          <a:p>
            <a:pPr marL="228600" indent="-228600">
              <a:buAutoNum type="arabicPeriod"/>
            </a:pPr>
            <a:endParaRPr lang="en-US" sz="1100" dirty="0">
              <a:latin typeface="Helvetica" pitchFamily="2" charset="0"/>
            </a:endParaRPr>
          </a:p>
          <a:p>
            <a:pPr marL="228600" indent="-228600">
              <a:buAutoNum type="arabicPeriod"/>
            </a:pPr>
            <a:r>
              <a:rPr lang="en-US" sz="1100" dirty="0">
                <a:latin typeface="Helvetica" pitchFamily="2" charset="0"/>
              </a:rPr>
              <a:t>Breathing</a:t>
            </a:r>
          </a:p>
          <a:p>
            <a:pPr marL="228600" indent="-228600">
              <a:buAutoNum type="arabicPeriod"/>
            </a:pPr>
            <a:endParaRPr lang="en-US" sz="1100" dirty="0">
              <a:latin typeface="Helvetica" pitchFamily="2" charset="0"/>
            </a:endParaRPr>
          </a:p>
          <a:p>
            <a:pPr marL="228600" indent="-228600">
              <a:buAutoNum type="arabicPeriod"/>
            </a:pPr>
            <a:r>
              <a:rPr lang="en-US" sz="1100" dirty="0">
                <a:latin typeface="Helvetica" pitchFamily="2" charset="0"/>
              </a:rPr>
              <a:t>Posture</a:t>
            </a:r>
          </a:p>
          <a:p>
            <a:pPr lvl="1"/>
            <a:endParaRPr lang="en-US" sz="1100" dirty="0">
              <a:latin typeface="Helvetica" pitchFamily="2" charset="0"/>
            </a:endParaRPr>
          </a:p>
          <a:p>
            <a:pPr marL="228600" indent="-228600">
              <a:buFontTx/>
              <a:buAutoNum type="arabicPeriod"/>
            </a:pPr>
            <a:r>
              <a:rPr lang="en-US" sz="1100" dirty="0">
                <a:latin typeface="Helvetica" pitchFamily="2" charset="0"/>
              </a:rPr>
              <a:t>Mental</a:t>
            </a:r>
          </a:p>
          <a:p>
            <a:pPr lvl="1"/>
            <a:endParaRPr lang="en-US" sz="1100" dirty="0">
              <a:latin typeface="Helvetica" pitchFamily="2" charset="0"/>
            </a:endParaRPr>
          </a:p>
          <a:p>
            <a:pPr marL="228600" indent="-228600">
              <a:buAutoNum type="arabicPeriod"/>
            </a:pPr>
            <a:r>
              <a:rPr lang="en-US" sz="1100" dirty="0">
                <a:latin typeface="Helvetica" pitchFamily="2" charset="0"/>
              </a:rPr>
              <a:t>Pace</a:t>
            </a:r>
          </a:p>
          <a:p>
            <a:pPr marL="228600" indent="-228600">
              <a:buAutoNum type="arabicPeriod"/>
            </a:pPr>
            <a:endParaRPr lang="en-US" sz="1100" dirty="0">
              <a:latin typeface="Helvetica" pitchFamily="2" charset="0"/>
            </a:endParaRPr>
          </a:p>
          <a:p>
            <a:pPr marL="228600" indent="-228600">
              <a:buAutoNum type="arabicPeriod"/>
            </a:pPr>
            <a:r>
              <a:rPr lang="en-US" sz="1100" dirty="0">
                <a:latin typeface="Helvetica" pitchFamily="2" charset="0"/>
              </a:rPr>
              <a:t>Injury</a:t>
            </a:r>
          </a:p>
          <a:p>
            <a:pPr marL="228600" indent="-228600">
              <a:buAutoNum type="arabicPeriod"/>
            </a:pPr>
            <a:endParaRPr lang="en-US" sz="1100" dirty="0">
              <a:latin typeface="Helvetica" pitchFamily="2" charset="0"/>
            </a:endParaRPr>
          </a:p>
          <a:p>
            <a:pPr marL="228600" indent="-228600">
              <a:buAutoNum type="arabicPeriod"/>
            </a:pPr>
            <a:r>
              <a:rPr lang="en-US" sz="1100" dirty="0">
                <a:latin typeface="Helvetica" pitchFamily="2" charset="0"/>
              </a:rPr>
              <a:t>References</a:t>
            </a:r>
          </a:p>
        </p:txBody>
      </p:sp>
      <p:sp>
        <p:nvSpPr>
          <p:cNvPr id="3" name="TextBox 2">
            <a:extLst>
              <a:ext uri="{FF2B5EF4-FFF2-40B4-BE49-F238E27FC236}">
                <a16:creationId xmlns:a16="http://schemas.microsoft.com/office/drawing/2014/main" id="{499506DB-A478-B2A5-3E12-A3808C8F23C0}"/>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70394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3"/>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4"/>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9" name="TextBox 8">
            <a:extLst>
              <a:ext uri="{FF2B5EF4-FFF2-40B4-BE49-F238E27FC236}">
                <a16:creationId xmlns:a16="http://schemas.microsoft.com/office/drawing/2014/main" id="{73E5B166-99FF-65EE-8274-9048586E1D5F}"/>
              </a:ext>
            </a:extLst>
          </p:cNvPr>
          <p:cNvSpPr txBox="1"/>
          <p:nvPr/>
        </p:nvSpPr>
        <p:spPr>
          <a:xfrm>
            <a:off x="91786" y="1164525"/>
            <a:ext cx="8527312" cy="5478423"/>
          </a:xfrm>
          <a:prstGeom prst="rect">
            <a:avLst/>
          </a:prstGeom>
          <a:noFill/>
        </p:spPr>
        <p:txBody>
          <a:bodyPr wrap="square" rtlCol="0">
            <a:spAutoFit/>
          </a:bodyPr>
          <a:lstStyle/>
          <a:p>
            <a:pPr>
              <a:tabLst>
                <a:tab pos="223838" algn="l"/>
                <a:tab pos="568325" algn="l"/>
                <a:tab pos="968375" algn="r"/>
                <a:tab pos="1143000" algn="l"/>
              </a:tabLst>
            </a:pPr>
            <a:r>
              <a:rPr lang="en-US" sz="1100" dirty="0">
                <a:latin typeface="Helvetica" pitchFamily="2" charset="0"/>
              </a:rPr>
              <a:t>1. 	Marching</a:t>
            </a:r>
          </a:p>
          <a:p>
            <a:pPr>
              <a:tabLst>
                <a:tab pos="223838" algn="l"/>
                <a:tab pos="568325" algn="l"/>
                <a:tab pos="968375" algn="r"/>
                <a:tab pos="1143000" algn="l"/>
              </a:tabLst>
            </a:pPr>
            <a:r>
              <a:rPr lang="en-US" sz="1100" dirty="0">
                <a:latin typeface="Helvetica" pitchFamily="2" charset="0"/>
              </a:rPr>
              <a:t>	1.1.	What is marching?</a:t>
            </a:r>
          </a:p>
          <a:p>
            <a:pPr>
              <a:tabLst>
                <a:tab pos="223838" algn="l"/>
                <a:tab pos="568325" algn="l"/>
                <a:tab pos="968375" algn="r"/>
                <a:tab pos="1143000" algn="l"/>
              </a:tabLst>
            </a:pPr>
            <a:r>
              <a:rPr lang="en-US" sz="1100" dirty="0">
                <a:latin typeface="Helvetica" pitchFamily="2" charset="0"/>
              </a:rPr>
              <a:t>		Marching is a holistic, endurance exercise.</a:t>
            </a:r>
          </a:p>
          <a:p>
            <a:pPr>
              <a:tabLst>
                <a:tab pos="223838" algn="l"/>
                <a:tab pos="968375" algn="r"/>
                <a:tab pos="1143000" algn="l"/>
              </a:tabLst>
            </a:pPr>
            <a:r>
              <a:rPr lang="en-US" sz="1100" dirty="0">
                <a:latin typeface="Helvetica" pitchFamily="2" charset="0"/>
              </a:rPr>
              <a:t>		</a:t>
            </a:r>
          </a:p>
          <a:p>
            <a:pPr>
              <a:tabLst>
                <a:tab pos="568325" algn="l"/>
                <a:tab pos="968375" algn="r"/>
                <a:tab pos="1143000" algn="l"/>
              </a:tabLst>
            </a:pPr>
            <a:r>
              <a:rPr lang="en-US" sz="1100" dirty="0">
                <a:latin typeface="Helvetica" pitchFamily="2" charset="0"/>
              </a:rPr>
              <a:t>		Holistic 		Marching tasks the entire body, and its stress includes mental and spiritual domains.</a:t>
            </a:r>
          </a:p>
          <a:p>
            <a:pPr>
              <a:tabLst>
                <a:tab pos="223838" algn="l"/>
                <a:tab pos="568325" algn="l"/>
                <a:tab pos="968375" algn="r"/>
                <a:tab pos="1143000" algn="l"/>
              </a:tabLst>
            </a:pPr>
            <a:r>
              <a:rPr lang="en-US" sz="1100" dirty="0">
                <a:latin typeface="Helvetica" pitchFamily="2" charset="0"/>
              </a:rPr>
              <a:t>		Endurance	Low intensity, long duration exertion that leverages and reveals holistic strengths and weaknesses. </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Army physical fitness focuses on short duration, explosive output and general fitness. While appropriate to most physical 			tasks, it leaves endurance fitness to the individual. </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Endurance expands on general fitness. However, by exceeding norms, endurance reveals holistic factors that general 			performance doesn’t challenge. Endurance can strengthen “big picture” fitness, and benefit general health. </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1.2.	The challenge: training holistically (in a garrison/civilian environment). </a:t>
            </a:r>
          </a:p>
          <a:p>
            <a:pPr>
              <a:tabLst>
                <a:tab pos="223838" algn="l"/>
                <a:tab pos="568325" algn="l"/>
                <a:tab pos="736600" algn="l"/>
                <a:tab pos="968375" algn="r"/>
                <a:tab pos="1143000" algn="l"/>
              </a:tabLst>
            </a:pPr>
            <a:r>
              <a:rPr lang="en-US" sz="1100" dirty="0">
                <a:latin typeface="Helvetica" pitchFamily="2" charset="0"/>
              </a:rPr>
              <a:t>		-	Although fitness is holistic, </a:t>
            </a:r>
            <a:r>
              <a:rPr lang="en-US" sz="1100" b="1" dirty="0">
                <a:latin typeface="Helvetica" pitchFamily="2" charset="0"/>
              </a:rPr>
              <a:t>workout routines focus on parts, not the whole</a:t>
            </a:r>
            <a:r>
              <a:rPr lang="en-US" sz="1100" dirty="0">
                <a:latin typeface="Helvetica" pitchFamily="2" charset="0"/>
              </a:rPr>
              <a:t>. </a:t>
            </a:r>
          </a:p>
          <a:p>
            <a:pPr>
              <a:tabLst>
                <a:tab pos="223838" algn="l"/>
                <a:tab pos="568325" algn="l"/>
                <a:tab pos="736600" algn="l"/>
                <a:tab pos="968375" algn="r"/>
                <a:tab pos="1143000" algn="l"/>
              </a:tabLst>
            </a:pPr>
            <a:r>
              <a:rPr lang="en-US" sz="1100" dirty="0">
                <a:latin typeface="Helvetica" pitchFamily="2" charset="0"/>
              </a:rPr>
              <a:t>		- 	Resources that guide incorporation of parts into the whole are scarce. Practical advice is rare. </a:t>
            </a:r>
          </a:p>
          <a:p>
            <a:pPr>
              <a:tabLst>
                <a:tab pos="223838" algn="l"/>
                <a:tab pos="568325" algn="l"/>
                <a:tab pos="736600" algn="l"/>
                <a:tab pos="968375" algn="r"/>
                <a:tab pos="1143000" algn="l"/>
              </a:tabLst>
            </a:pPr>
            <a:r>
              <a:rPr lang="en-US" sz="1100" dirty="0">
                <a:latin typeface="Helvetica" pitchFamily="2" charset="0"/>
              </a:rPr>
              <a:t>		- 	Most experience is first-hand, difficult to disseminate. Some aspects are unappreciated in the general populace.</a:t>
            </a:r>
          </a:p>
          <a:p>
            <a:pPr>
              <a:tabLst>
                <a:tab pos="223838" algn="l"/>
                <a:tab pos="568325" algn="l"/>
                <a:tab pos="736600" algn="l"/>
                <a:tab pos="968375" algn="r"/>
                <a:tab pos="1143000" algn="l"/>
              </a:tabLst>
            </a:pPr>
            <a:r>
              <a:rPr lang="en-US" sz="1100" dirty="0">
                <a:latin typeface="Helvetica" pitchFamily="2" charset="0"/>
              </a:rPr>
              <a:t>		- 	Endurance training takes time. A lot of time. </a:t>
            </a:r>
          </a:p>
          <a:p>
            <a:pPr>
              <a:tabLst>
                <a:tab pos="223838" algn="l"/>
                <a:tab pos="568325" algn="l"/>
                <a:tab pos="968375" algn="r"/>
                <a:tab pos="1143000" algn="l"/>
              </a:tabLst>
            </a:pPr>
            <a:r>
              <a:rPr lang="en-US" sz="1100" dirty="0">
                <a:latin typeface="Helvetica" pitchFamily="2" charset="0"/>
              </a:rPr>
              <a:t>		</a:t>
            </a:r>
          </a:p>
          <a:p>
            <a:pPr>
              <a:tabLst>
                <a:tab pos="223838" algn="l"/>
                <a:tab pos="568325" algn="l"/>
                <a:tab pos="968375" algn="r"/>
                <a:tab pos="1143000" algn="l"/>
              </a:tabLst>
            </a:pPr>
            <a:r>
              <a:rPr lang="en-US" sz="1100" dirty="0">
                <a:latin typeface="Helvetica" pitchFamily="2" charset="0"/>
              </a:rPr>
              <a:t>		Our answer: just do it. Improve continuously. </a:t>
            </a:r>
          </a:p>
          <a:p>
            <a:pPr>
              <a:tabLst>
                <a:tab pos="223838" algn="l"/>
                <a:tab pos="568325" algn="l"/>
                <a:tab pos="736600" algn="l"/>
                <a:tab pos="968375" algn="r"/>
                <a:tab pos="1143000" algn="l"/>
              </a:tabLst>
            </a:pPr>
            <a:r>
              <a:rPr lang="en-US" sz="1100" dirty="0">
                <a:latin typeface="Helvetica" pitchFamily="2" charset="0"/>
              </a:rPr>
              <a:t>		- 	Our advice is advice only. We are experienced amateur athletes, not professional sportsmen, trainers or healers. </a:t>
            </a:r>
          </a:p>
          <a:p>
            <a:pPr>
              <a:tabLst>
                <a:tab pos="223838" algn="l"/>
                <a:tab pos="568325" algn="l"/>
                <a:tab pos="736600" algn="l"/>
                <a:tab pos="968375" algn="r"/>
                <a:tab pos="1143000" algn="l"/>
              </a:tabLst>
            </a:pPr>
            <a:r>
              <a:rPr lang="en-US" sz="1100" dirty="0">
                <a:latin typeface="Helvetica" pitchFamily="2" charset="0"/>
              </a:rPr>
              <a:t>		- 	We are U.S. Servicemembers, and have an </a:t>
            </a:r>
            <a:r>
              <a:rPr lang="en-US" sz="1100" b="1" dirty="0">
                <a:latin typeface="Helvetica" pitchFamily="2" charset="0"/>
              </a:rPr>
              <a:t>expectation of adequate fitness, mindset, and discipline</a:t>
            </a:r>
            <a:r>
              <a:rPr lang="en-US" sz="1100" dirty="0">
                <a:latin typeface="Helvetica" pitchFamily="2" charset="0"/>
              </a:rPr>
              <a:t>. </a:t>
            </a:r>
          </a:p>
          <a:p>
            <a:pPr>
              <a:tabLst>
                <a:tab pos="223838" algn="l"/>
                <a:tab pos="568325" algn="l"/>
                <a:tab pos="736600" algn="l"/>
                <a:tab pos="968375" algn="r"/>
                <a:tab pos="1143000" algn="l"/>
              </a:tabLst>
            </a:pPr>
            <a:r>
              <a:rPr lang="en-US" sz="1100" dirty="0">
                <a:latin typeface="Helvetica" pitchFamily="2" charset="0"/>
              </a:rPr>
              <a:t>		-	We can speak as military professionals, by definition athletes, who need to be/know/do holistic endurance.</a:t>
            </a:r>
          </a:p>
          <a:p>
            <a:pPr>
              <a:tabLst>
                <a:tab pos="223838" algn="l"/>
                <a:tab pos="568325" algn="l"/>
                <a:tab pos="736600" algn="l"/>
                <a:tab pos="968375" algn="r"/>
                <a:tab pos="1143000" algn="l"/>
              </a:tabLst>
            </a:pPr>
            <a:endParaRPr lang="en-US" sz="5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1.3.	Nijmegen</a:t>
            </a:r>
          </a:p>
          <a:p>
            <a:pPr>
              <a:tabLst>
                <a:tab pos="223838" algn="l"/>
                <a:tab pos="568325" algn="l"/>
                <a:tab pos="736600" algn="l"/>
                <a:tab pos="968375" algn="r"/>
                <a:tab pos="1143000" algn="l"/>
              </a:tabLst>
            </a:pPr>
            <a:r>
              <a:rPr lang="en-US" sz="1100" dirty="0">
                <a:latin typeface="Helvetica" pitchFamily="2" charset="0"/>
              </a:rPr>
              <a:t>		-	Nijmegen is “administrative”, meaning not a tactical or approach march with security and formation concerns.</a:t>
            </a:r>
          </a:p>
          <a:p>
            <a:pPr>
              <a:tabLst>
                <a:tab pos="223838" algn="l"/>
                <a:tab pos="568325" algn="l"/>
                <a:tab pos="736600" algn="l"/>
                <a:tab pos="968375" algn="r"/>
                <a:tab pos="1143000" algn="l"/>
              </a:tabLst>
            </a:pPr>
            <a:r>
              <a:rPr lang="en-US" sz="1100" dirty="0">
                <a:latin typeface="Helvetica" pitchFamily="2" charset="0"/>
              </a:rPr>
              <a:t>		-	The 4-day is arguably the most rigorous endurance march in the military training calendar.</a:t>
            </a:r>
          </a:p>
          <a:p>
            <a:pPr>
              <a:tabLst>
                <a:tab pos="223838" algn="l"/>
                <a:tab pos="568325" algn="l"/>
                <a:tab pos="736600" algn="l"/>
                <a:tab pos="968375" algn="r"/>
                <a:tab pos="1143000" algn="l"/>
              </a:tabLst>
            </a:pPr>
            <a:r>
              <a:rPr lang="en-US" sz="1100" dirty="0">
                <a:latin typeface="Helvetica" pitchFamily="2" charset="0"/>
              </a:rPr>
              <a:t>	</a:t>
            </a: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a:t>
            </a:r>
            <a:r>
              <a:rPr lang="en-US" sz="1100" dirty="0">
                <a:effectLst/>
                <a:latin typeface="Helvetica" pitchFamily="2" charset="0"/>
              </a:rPr>
              <a:t>A foot march is successful when Soldiers arrive at their destination at the prescribed time and are </a:t>
            </a:r>
            <a:r>
              <a:rPr lang="en-US" sz="1100" b="1" dirty="0">
                <a:effectLst/>
                <a:latin typeface="Helvetica" pitchFamily="2" charset="0"/>
              </a:rPr>
              <a:t>physically and mentally able to execute their mission immediately</a:t>
            </a:r>
            <a:r>
              <a:rPr lang="en-US" sz="1100" dirty="0">
                <a:effectLst/>
                <a:latin typeface="Helvetica" pitchFamily="2" charset="0"/>
              </a:rPr>
              <a:t>. Physical and mental conditioning are normally done through </a:t>
            </a:r>
            <a:r>
              <a:rPr lang="en-US" sz="1100" b="1" dirty="0">
                <a:solidFill>
                  <a:srgbClr val="FF0000"/>
                </a:solidFill>
                <a:effectLst/>
                <a:latin typeface="Helvetica" pitchFamily="2" charset="0"/>
              </a:rPr>
              <a:t>unit conditioning programs </a:t>
            </a:r>
            <a:r>
              <a:rPr lang="en-US" sz="1100" dirty="0">
                <a:effectLst/>
                <a:latin typeface="Helvetica" pitchFamily="2" charset="0"/>
              </a:rPr>
              <a:t>and acclimatization of Soldiers to an area of operations (AO).” ATP 3-21.18, 1-2.</a:t>
            </a: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a:t>
            </a:r>
          </a:p>
        </p:txBody>
      </p:sp>
    </p:spTree>
    <p:extLst>
      <p:ext uri="{BB962C8B-B14F-4D97-AF65-F5344CB8AC3E}">
        <p14:creationId xmlns:p14="http://schemas.microsoft.com/office/powerpoint/2010/main" val="357700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2"/>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3"/>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3" name="TextBox 2">
            <a:extLst>
              <a:ext uri="{FF2B5EF4-FFF2-40B4-BE49-F238E27FC236}">
                <a16:creationId xmlns:a16="http://schemas.microsoft.com/office/drawing/2014/main" id="{1AD05A4E-AB65-EDED-330B-F2D95B8930ED}"/>
              </a:ext>
            </a:extLst>
          </p:cNvPr>
          <p:cNvSpPr txBox="1"/>
          <p:nvPr/>
        </p:nvSpPr>
        <p:spPr>
          <a:xfrm>
            <a:off x="91785" y="1164525"/>
            <a:ext cx="8953361" cy="7201972"/>
          </a:xfrm>
          <a:prstGeom prst="rect">
            <a:avLst/>
          </a:prstGeom>
          <a:noFill/>
        </p:spPr>
        <p:txBody>
          <a:bodyPr wrap="square" rtlCol="0">
            <a:spAutoFit/>
          </a:bodyPr>
          <a:lstStyle/>
          <a:p>
            <a:pPr>
              <a:tabLst>
                <a:tab pos="223838" algn="l"/>
                <a:tab pos="568325" algn="l"/>
                <a:tab pos="968375" algn="r"/>
                <a:tab pos="1143000" algn="l"/>
              </a:tabLst>
            </a:pPr>
            <a:r>
              <a:rPr lang="en-US" sz="1100" dirty="0">
                <a:latin typeface="Helvetica" pitchFamily="2" charset="0"/>
              </a:rPr>
              <a:t>2.	Holistic Health and Fitness (H2F), Field Manual IFM) 7-22</a:t>
            </a: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r>
              <a:rPr lang="en-US" sz="1100" dirty="0">
                <a:effectLst/>
                <a:latin typeface="Helvetica" pitchFamily="2" charset="0"/>
              </a:rPr>
              <a:t>1-1. The H2F System formalizes the way the Army trains, develops, and cares for Soldiers. </a:t>
            </a:r>
            <a:r>
              <a:rPr lang="en-US" sz="1100" b="1" dirty="0">
                <a:effectLst/>
                <a:latin typeface="Helvetica" pitchFamily="2" charset="0"/>
              </a:rPr>
              <a:t>This shift marks a change that will continue to evolve over the next twenty to thirty years. </a:t>
            </a:r>
            <a:r>
              <a:rPr lang="en-US" sz="1100" dirty="0">
                <a:effectLst/>
                <a:latin typeface="Helvetica" pitchFamily="2" charset="0"/>
              </a:rPr>
              <a:t>The H2F System builds both the underlying capability and capacity within the Soldier. Similar to </a:t>
            </a:r>
            <a:r>
              <a:rPr lang="en-US" sz="1100" b="1" dirty="0">
                <a:effectLst/>
                <a:latin typeface="Helvetica" pitchFamily="2" charset="0"/>
              </a:rPr>
              <a:t>professional athletes</a:t>
            </a:r>
            <a:r>
              <a:rPr lang="en-US" sz="1100" dirty="0">
                <a:effectLst/>
                <a:latin typeface="Helvetica" pitchFamily="2" charset="0"/>
              </a:rPr>
              <a:t>, Soldiers will optimize their individual performance potential and well-being by becoming stronger, faster, and more ready in both the </a:t>
            </a:r>
            <a:r>
              <a:rPr lang="en-US" sz="1100" b="1" dirty="0">
                <a:effectLst/>
                <a:latin typeface="Helvetica" pitchFamily="2" charset="0"/>
              </a:rPr>
              <a:t>physical and nonphysical domains</a:t>
            </a:r>
            <a:r>
              <a:rPr lang="en-US" sz="1100" dirty="0">
                <a:effectLst/>
                <a:latin typeface="Helvetica" pitchFamily="2" charset="0"/>
              </a:rPr>
              <a:t>. Stronger individuals ultimately produce stronger teams. </a:t>
            </a: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a:p>
            <a:r>
              <a:rPr lang="en-US" sz="1100" dirty="0">
                <a:effectLst/>
                <a:latin typeface="Helvetica" pitchFamily="2" charset="0"/>
              </a:rPr>
              <a:t>1-6. For most of its history, the Army has used an </a:t>
            </a:r>
            <a:r>
              <a:rPr lang="en-US" sz="1100" b="1" dirty="0">
                <a:effectLst/>
                <a:latin typeface="Helvetica" pitchFamily="2" charset="0"/>
              </a:rPr>
              <a:t>industrial-scale approach</a:t>
            </a:r>
            <a:r>
              <a:rPr lang="en-US" sz="1100" dirty="0">
                <a:effectLst/>
                <a:latin typeface="Helvetica" pitchFamily="2" charset="0"/>
              </a:rPr>
              <a:t> to physically train its formations. The </a:t>
            </a:r>
            <a:r>
              <a:rPr lang="en-US" sz="1100" b="1" dirty="0">
                <a:effectLst/>
                <a:latin typeface="Helvetica" pitchFamily="2" charset="0"/>
              </a:rPr>
              <a:t>optimal physical fitness of the individual was constrained by the need to raise the fitness of the whole</a:t>
            </a:r>
            <a:r>
              <a:rPr lang="en-US" sz="1100" dirty="0">
                <a:effectLst/>
                <a:latin typeface="Helvetica" pitchFamily="2" charset="0"/>
              </a:rPr>
              <a:t>. </a:t>
            </a:r>
            <a:r>
              <a:rPr lang="en-US" sz="1100" b="1" dirty="0">
                <a:effectLst/>
                <a:latin typeface="Helvetica" pitchFamily="2" charset="0"/>
              </a:rPr>
              <a:t>H2F doctrine shifts the focus to individualized </a:t>
            </a:r>
            <a:r>
              <a:rPr lang="en-US" sz="1100" dirty="0">
                <a:effectLst/>
                <a:latin typeface="Helvetica" pitchFamily="2" charset="0"/>
              </a:rPr>
              <a:t>training programs with continuance of training in a collective setting…. The H2F System supports that approach with expert H2F performance teams, equipment, and facilities. It uses the </a:t>
            </a:r>
            <a:r>
              <a:rPr lang="en-US" sz="1100" b="1" dirty="0">
                <a:effectLst/>
                <a:latin typeface="Helvetica" pitchFamily="2" charset="0"/>
              </a:rPr>
              <a:t>best exercise science </a:t>
            </a:r>
            <a:r>
              <a:rPr lang="en-US" sz="1100" dirty="0">
                <a:effectLst/>
                <a:latin typeface="Helvetica" pitchFamily="2" charset="0"/>
              </a:rPr>
              <a:t>and best coaching practices to assess each Soldier and customize to his or her needs. Each Soldier, regardless of physical condition, has his or her </a:t>
            </a:r>
            <a:r>
              <a:rPr lang="en-US" sz="1100" b="1" dirty="0">
                <a:effectLst/>
                <a:latin typeface="Helvetica" pitchFamily="2" charset="0"/>
              </a:rPr>
              <a:t>own program</a:t>
            </a:r>
            <a:r>
              <a:rPr lang="en-US" sz="1100" dirty="0">
                <a:effectLst/>
                <a:latin typeface="Helvetica" pitchFamily="2" charset="0"/>
              </a:rPr>
              <a:t>. </a:t>
            </a:r>
            <a:r>
              <a:rPr lang="en-US" sz="1100" b="1" dirty="0">
                <a:effectLst/>
                <a:latin typeface="Helvetica" pitchFamily="2" charset="0"/>
              </a:rPr>
              <a:t>A periodized, purposeful physical training program </a:t>
            </a:r>
            <a:r>
              <a:rPr lang="en-US" sz="1100" dirty="0">
                <a:effectLst/>
                <a:latin typeface="Helvetica" pitchFamily="2" charset="0"/>
              </a:rPr>
              <a:t>implemented across the enterprise allows Soldiers to move from one duty station to another without interruption in their readiness training progression. </a:t>
            </a:r>
          </a:p>
          <a:p>
            <a:endParaRPr lang="en-US" sz="1100" dirty="0">
              <a:latin typeface="Helvetica" pitchFamily="2" charset="0"/>
            </a:endParaRPr>
          </a:p>
          <a:p>
            <a:endParaRPr lang="en-US" sz="1100" dirty="0">
              <a:latin typeface="Helvetica" pitchFamily="2" charset="0"/>
            </a:endParaRPr>
          </a:p>
          <a:p>
            <a:endParaRPr lang="en-US" sz="1100" dirty="0">
              <a:latin typeface="Helvetica" pitchFamily="2" charset="0"/>
            </a:endParaRPr>
          </a:p>
          <a:p>
            <a:r>
              <a:rPr lang="en-US" sz="1100" dirty="0">
                <a:effectLst/>
                <a:latin typeface="Helvetica" pitchFamily="2" charset="0"/>
              </a:rPr>
              <a:t>1-7. Training schedule development for individual Soldiers and units is a complex process. Several variables impact the ability to apply one training schedule across all of the Army. These variables include how units fill, the length of the training cycle, time until deployment, cadre-to-Soldier ratios, shift work, availability of H2F personnel, equipment and facilities, military occupational specialty (MOS)-specific training, and environmental (austere, hot, cold, and seasonal) considerations. The H2F System will provide the best training approaches to accommodate these variables and implement rational, optimized programs. </a:t>
            </a:r>
            <a:endParaRPr lang="en-US" sz="1100" dirty="0">
              <a:latin typeface="Helvetica" pitchFamily="2" charset="0"/>
            </a:endParaRPr>
          </a:p>
          <a:p>
            <a:pPr>
              <a:tabLst>
                <a:tab pos="223838" algn="l"/>
                <a:tab pos="568325" algn="l"/>
                <a:tab pos="736600" algn="l"/>
                <a:tab pos="968375" algn="r"/>
                <a:tab pos="1143000" algn="l"/>
              </a:tabLst>
            </a:pPr>
            <a:endParaRPr lang="en-US" sz="1100" dirty="0">
              <a:latin typeface="Helvetica" pitchFamily="2" charset="0"/>
            </a:endParaRPr>
          </a:p>
        </p:txBody>
      </p:sp>
      <p:pic>
        <p:nvPicPr>
          <p:cNvPr id="11" name="Picture 10" descr="A diagram of the five elements of a circle of health&#10;&#10;Description automatically generated">
            <a:extLst>
              <a:ext uri="{FF2B5EF4-FFF2-40B4-BE49-F238E27FC236}">
                <a16:creationId xmlns:a16="http://schemas.microsoft.com/office/drawing/2014/main" id="{101A4C63-7FA0-FAA9-1817-ACD3390AC34B}"/>
              </a:ext>
            </a:extLst>
          </p:cNvPr>
          <p:cNvPicPr>
            <a:picLocks noChangeAspect="1"/>
          </p:cNvPicPr>
          <p:nvPr/>
        </p:nvPicPr>
        <p:blipFill>
          <a:blip r:embed="rId4"/>
          <a:stretch>
            <a:fillRect/>
          </a:stretch>
        </p:blipFill>
        <p:spPr>
          <a:xfrm>
            <a:off x="2984157" y="2226569"/>
            <a:ext cx="2934730" cy="3107361"/>
          </a:xfrm>
          <a:prstGeom prst="rect">
            <a:avLst/>
          </a:prstGeom>
        </p:spPr>
      </p:pic>
    </p:spTree>
    <p:extLst>
      <p:ext uri="{BB962C8B-B14F-4D97-AF65-F5344CB8AC3E}">
        <p14:creationId xmlns:p14="http://schemas.microsoft.com/office/powerpoint/2010/main" val="390186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3"/>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4"/>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9" name="TextBox 8">
            <a:extLst>
              <a:ext uri="{FF2B5EF4-FFF2-40B4-BE49-F238E27FC236}">
                <a16:creationId xmlns:a16="http://schemas.microsoft.com/office/drawing/2014/main" id="{6742CBB4-2E0B-3E4A-7673-583447F41DCB}"/>
              </a:ext>
            </a:extLst>
          </p:cNvPr>
          <p:cNvSpPr txBox="1"/>
          <p:nvPr/>
        </p:nvSpPr>
        <p:spPr>
          <a:xfrm>
            <a:off x="91786" y="1164525"/>
            <a:ext cx="8527312" cy="5632311"/>
          </a:xfrm>
          <a:prstGeom prst="rect">
            <a:avLst/>
          </a:prstGeom>
          <a:noFill/>
        </p:spPr>
        <p:txBody>
          <a:bodyPr wrap="square" rtlCol="0">
            <a:spAutoFit/>
          </a:bodyPr>
          <a:lstStyle/>
          <a:p>
            <a:pPr marL="228600" indent="-228600">
              <a:buAutoNum type="arabicPeriod" startAt="3"/>
              <a:tabLst>
                <a:tab pos="223838" algn="l"/>
                <a:tab pos="568325" algn="l"/>
                <a:tab pos="968375" algn="r"/>
                <a:tab pos="1143000" algn="l"/>
              </a:tabLst>
            </a:pPr>
            <a:r>
              <a:rPr lang="en-US" sz="1100" dirty="0">
                <a:latin typeface="Helvetica" pitchFamily="2" charset="0"/>
              </a:rPr>
              <a:t>Breathing</a:t>
            </a:r>
          </a:p>
          <a:p>
            <a:pPr>
              <a:tabLst>
                <a:tab pos="223838" algn="l"/>
                <a:tab pos="568325" algn="l"/>
                <a:tab pos="968375" algn="r"/>
                <a:tab pos="1143000" algn="l"/>
              </a:tabLst>
            </a:pPr>
            <a:r>
              <a:rPr lang="en-US" sz="1100" dirty="0">
                <a:latin typeface="Helvetica" pitchFamily="2" charset="0"/>
              </a:rPr>
              <a:t>	Because breathing is possibly least appreciated and one of the most impactful fitness practices, it is perhaps the highest leverage 	practice you can incorporate into your life/workout routines. </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3.1.	Nasal</a:t>
            </a:r>
          </a:p>
          <a:p>
            <a:pPr>
              <a:tabLst>
                <a:tab pos="223838" algn="l"/>
                <a:tab pos="568325" algn="l"/>
                <a:tab pos="968375" algn="r"/>
                <a:tab pos="1143000" algn="l"/>
              </a:tabLst>
            </a:pPr>
            <a:r>
              <a:rPr lang="en-US" sz="1100" dirty="0">
                <a:latin typeface="Helvetica" pitchFamily="2" charset="0"/>
              </a:rPr>
              <a:t>		The nose is your breathing organ. Your mouth is not. Nasal breathing has an estimated 31 unique functions:</a:t>
            </a:r>
          </a:p>
          <a:p>
            <a:pPr>
              <a:tabLst>
                <a:tab pos="223838" algn="l"/>
                <a:tab pos="568325" algn="l"/>
                <a:tab pos="736600" algn="l"/>
                <a:tab pos="968375" algn="r"/>
                <a:tab pos="1143000" algn="l"/>
              </a:tabLst>
            </a:pPr>
            <a:r>
              <a:rPr lang="en-US" sz="1100" dirty="0">
                <a:latin typeface="Helvetica" pitchFamily="2" charset="0"/>
              </a:rPr>
              <a:t>		-	Filters, humidifies, and enriches air.</a:t>
            </a:r>
          </a:p>
          <a:p>
            <a:pPr>
              <a:tabLst>
                <a:tab pos="223838" algn="l"/>
                <a:tab pos="568325" algn="l"/>
                <a:tab pos="736600" algn="l"/>
                <a:tab pos="968375" algn="r"/>
                <a:tab pos="1143000" algn="l"/>
              </a:tabLst>
            </a:pPr>
            <a:r>
              <a:rPr lang="en-US" sz="1100" dirty="0">
                <a:latin typeface="Helvetica" pitchFamily="2" charset="0"/>
              </a:rPr>
              <a:t>		-	Constricts air intake, thereby increasing CO</a:t>
            </a:r>
            <a:r>
              <a:rPr lang="en-US" sz="1100" baseline="-25000" dirty="0">
                <a:latin typeface="Helvetica" pitchFamily="2" charset="0"/>
              </a:rPr>
              <a:t>2</a:t>
            </a:r>
            <a:r>
              <a:rPr lang="en-US" sz="1100" dirty="0">
                <a:latin typeface="Helvetica" pitchFamily="2" charset="0"/>
              </a:rPr>
              <a:t> saturation, which optimizes O</a:t>
            </a:r>
            <a:r>
              <a:rPr lang="en-US" sz="1100" baseline="-25000" dirty="0">
                <a:latin typeface="Helvetica" pitchFamily="2" charset="0"/>
              </a:rPr>
              <a:t>2</a:t>
            </a:r>
            <a:r>
              <a:rPr lang="en-US" sz="1100" dirty="0">
                <a:latin typeface="Helvetica" pitchFamily="2" charset="0"/>
              </a:rPr>
              <a:t> exchange.</a:t>
            </a:r>
          </a:p>
          <a:p>
            <a:pPr>
              <a:tabLst>
                <a:tab pos="223838" algn="l"/>
                <a:tab pos="568325" algn="l"/>
                <a:tab pos="736600" algn="l"/>
                <a:tab pos="968375" algn="r"/>
                <a:tab pos="1143000" algn="l"/>
              </a:tabLst>
            </a:pPr>
            <a:r>
              <a:rPr lang="en-US" sz="1100" dirty="0">
                <a:latin typeface="Helvetica" pitchFamily="2" charset="0"/>
              </a:rPr>
              <a:t>		-	Generates Nitric Oxide (NO), crucial for vascular function. </a:t>
            </a:r>
          </a:p>
          <a:p>
            <a:pPr>
              <a:tabLst>
                <a:tab pos="223838" algn="l"/>
                <a:tab pos="568325" algn="l"/>
                <a:tab pos="736600" algn="l"/>
                <a:tab pos="968375" algn="r"/>
                <a:tab pos="1143000" algn="l"/>
              </a:tabLst>
            </a:pPr>
            <a:r>
              <a:rPr lang="en-US" sz="1100" dirty="0">
                <a:latin typeface="Helvetica" pitchFamily="2" charset="0"/>
              </a:rPr>
              <a:t>		-	Facilitates proper posture. </a:t>
            </a:r>
          </a:p>
          <a:p>
            <a:pPr>
              <a:tabLst>
                <a:tab pos="223838" algn="l"/>
                <a:tab pos="568325" algn="l"/>
                <a:tab pos="736600" algn="l"/>
                <a:tab pos="968375" algn="r"/>
                <a:tab pos="1143000" algn="l"/>
              </a:tabLst>
            </a:pPr>
            <a:r>
              <a:rPr lang="en-US" sz="1100" dirty="0">
                <a:latin typeface="Helvetica" pitchFamily="2" charset="0"/>
              </a:rPr>
              <a:t>		Benefits include</a:t>
            </a:r>
          </a:p>
          <a:p>
            <a:pPr>
              <a:tabLst>
                <a:tab pos="223838" algn="l"/>
                <a:tab pos="568325" algn="l"/>
                <a:tab pos="736600" algn="l"/>
                <a:tab pos="968375" algn="r"/>
                <a:tab pos="1143000" algn="l"/>
              </a:tabLst>
            </a:pPr>
            <a:r>
              <a:rPr lang="en-US" sz="1100" dirty="0">
                <a:latin typeface="Helvetica" pitchFamily="2" charset="0"/>
              </a:rPr>
              <a:t>		-	Improve sleep (snoring is impossible if breath posture is correct)</a:t>
            </a:r>
          </a:p>
          <a:p>
            <a:pPr>
              <a:tabLst>
                <a:tab pos="223838" algn="l"/>
                <a:tab pos="568325" algn="l"/>
                <a:tab pos="736600" algn="l"/>
                <a:tab pos="968375" algn="r"/>
                <a:tab pos="1143000" algn="l"/>
              </a:tabLst>
            </a:pPr>
            <a:r>
              <a:rPr lang="en-US" sz="1100" dirty="0">
                <a:latin typeface="Helvetica" pitchFamily="2" charset="0"/>
              </a:rPr>
              <a:t>		-	Mitigate/eliminate asthma</a:t>
            </a:r>
          </a:p>
          <a:p>
            <a:pPr>
              <a:tabLst>
                <a:tab pos="223838" algn="l"/>
                <a:tab pos="568325" algn="l"/>
                <a:tab pos="736600" algn="l"/>
                <a:tab pos="968375" algn="r"/>
                <a:tab pos="1143000" algn="l"/>
              </a:tabLst>
            </a:pPr>
            <a:r>
              <a:rPr lang="en-US" sz="1100" dirty="0">
                <a:latin typeface="Helvetica" pitchFamily="2" charset="0"/>
              </a:rPr>
              <a:t>		-	Improve weight loss</a:t>
            </a:r>
          </a:p>
          <a:p>
            <a:pPr>
              <a:tabLst>
                <a:tab pos="223838" algn="l"/>
                <a:tab pos="568325" algn="l"/>
                <a:tab pos="736600" algn="l"/>
                <a:tab pos="968375" algn="r"/>
                <a:tab pos="1143000" algn="l"/>
              </a:tabLst>
            </a:pPr>
            <a:r>
              <a:rPr lang="en-US" sz="1100" dirty="0">
                <a:latin typeface="Helvetica" pitchFamily="2" charset="0"/>
              </a:rPr>
              <a:t>		-	MORE POWER</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3.2.	Breath</a:t>
            </a:r>
          </a:p>
          <a:p>
            <a:pPr>
              <a:tabLst>
                <a:tab pos="223838" algn="l"/>
                <a:tab pos="568325" algn="l"/>
                <a:tab pos="736600" algn="l"/>
                <a:tab pos="968375" algn="r"/>
                <a:tab pos="1143000" algn="l"/>
              </a:tabLst>
            </a:pPr>
            <a:r>
              <a:rPr lang="en-US" sz="1100" dirty="0">
                <a:latin typeface="Helvetica" pitchFamily="2" charset="0"/>
              </a:rPr>
              <a:t>		Breath into the gut, not the chest. Use the diaphragm correctly for optimal power, control. </a:t>
            </a:r>
          </a:p>
          <a:p>
            <a:pPr>
              <a:tabLst>
                <a:tab pos="223838" algn="l"/>
                <a:tab pos="568325" algn="l"/>
                <a:tab pos="968375" algn="r"/>
                <a:tab pos="1143000" algn="l"/>
              </a:tabLst>
            </a:pPr>
            <a:endParaRPr lang="en-US" sz="8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3.3.	Heart Rate</a:t>
            </a:r>
          </a:p>
          <a:p>
            <a:pPr>
              <a:tabLst>
                <a:tab pos="223838" algn="l"/>
                <a:tab pos="568325" algn="l"/>
                <a:tab pos="736600" algn="l"/>
                <a:tab pos="968375" algn="r"/>
                <a:tab pos="1143000" algn="l"/>
              </a:tabLst>
            </a:pPr>
            <a:r>
              <a:rPr lang="en-US" sz="1100" dirty="0">
                <a:latin typeface="Helvetica" pitchFamily="2" charset="0"/>
              </a:rPr>
              <a:t>		Breathing affects the autonomous nervous system directly, giving you indirect control of your heart rate.</a:t>
            </a:r>
          </a:p>
          <a:p>
            <a:pPr>
              <a:tabLst>
                <a:tab pos="223838" algn="l"/>
                <a:tab pos="568325" algn="l"/>
                <a:tab pos="968375" algn="r"/>
                <a:tab pos="1143000" algn="l"/>
              </a:tabLst>
            </a:pPr>
            <a:endParaRPr lang="en-US" sz="6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3.4.	Timing</a:t>
            </a:r>
          </a:p>
          <a:p>
            <a:pPr>
              <a:tabLst>
                <a:tab pos="223838" algn="l"/>
                <a:tab pos="568325" algn="l"/>
                <a:tab pos="736600" algn="l"/>
                <a:tab pos="968375" algn="r"/>
                <a:tab pos="1143000" algn="l"/>
              </a:tabLst>
            </a:pPr>
            <a:r>
              <a:rPr lang="en-US" sz="1100" dirty="0">
                <a:latin typeface="Helvetica" pitchFamily="2" charset="0"/>
              </a:rPr>
              <a:t>		-	Deep and shallow breathing have respective advantages. </a:t>
            </a:r>
          </a:p>
          <a:p>
            <a:pPr>
              <a:tabLst>
                <a:tab pos="223838" algn="l"/>
                <a:tab pos="568325" algn="l"/>
                <a:tab pos="736600" algn="l"/>
                <a:tab pos="968375" algn="r"/>
                <a:tab pos="1143000" algn="l"/>
              </a:tabLst>
            </a:pPr>
            <a:r>
              <a:rPr lang="en-US" sz="1100" dirty="0">
                <a:latin typeface="Helvetica" pitchFamily="2" charset="0"/>
              </a:rPr>
              <a:t>		-	For marching, long, slow, deep (LSD) breathing is optimal. </a:t>
            </a:r>
          </a:p>
          <a:p>
            <a:pPr>
              <a:tabLst>
                <a:tab pos="223838" algn="l"/>
                <a:tab pos="568325" algn="l"/>
                <a:tab pos="968375" algn="r"/>
                <a:tab pos="1143000" algn="l"/>
              </a:tabLst>
            </a:pPr>
            <a:endParaRPr lang="en-US" sz="6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3.5.	Training </a:t>
            </a:r>
          </a:p>
          <a:p>
            <a:pPr>
              <a:tabLst>
                <a:tab pos="223838" algn="l"/>
                <a:tab pos="568325" algn="l"/>
                <a:tab pos="736600" algn="l"/>
                <a:tab pos="968375" algn="r"/>
                <a:tab pos="1143000" algn="l"/>
              </a:tabLst>
            </a:pPr>
            <a:r>
              <a:rPr lang="en-US" sz="1100" dirty="0">
                <a:latin typeface="Helvetica" pitchFamily="2" charset="0"/>
              </a:rPr>
              <a:t>		-	“Air Hunger” is healthy</a:t>
            </a:r>
          </a:p>
          <a:p>
            <a:pPr>
              <a:tabLst>
                <a:tab pos="223838" algn="l"/>
                <a:tab pos="568325" algn="l"/>
                <a:tab pos="736600" algn="l"/>
                <a:tab pos="968375" algn="r"/>
                <a:tab pos="1143000" algn="l"/>
              </a:tabLst>
            </a:pPr>
            <a:r>
              <a:rPr lang="en-US" sz="1100" dirty="0">
                <a:latin typeface="Helvetica" pitchFamily="2" charset="0"/>
              </a:rPr>
              <a:t>		- 	Body Oxygen Level Test (BOLT)</a:t>
            </a:r>
          </a:p>
          <a:p>
            <a:pPr>
              <a:tabLst>
                <a:tab pos="223838" algn="l"/>
                <a:tab pos="568325" algn="l"/>
                <a:tab pos="736600" algn="l"/>
                <a:tab pos="968375" algn="r"/>
                <a:tab pos="1143000" algn="l"/>
              </a:tabLst>
            </a:pPr>
            <a:r>
              <a:rPr lang="en-US" sz="1100" dirty="0">
                <a:latin typeface="Helvetica" pitchFamily="2" charset="0"/>
              </a:rPr>
              <a:t>		-	“Square” Breathing – five second inhale / hold / exhale / hold</a:t>
            </a: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Patrick McKeown 		https://</a:t>
            </a:r>
            <a:r>
              <a:rPr lang="en-US" sz="1100" dirty="0" err="1">
                <a:latin typeface="Helvetica" pitchFamily="2" charset="0"/>
              </a:rPr>
              <a:t>oxygenadvantage.com</a:t>
            </a:r>
            <a:r>
              <a:rPr lang="en-US" sz="1100" dirty="0">
                <a:latin typeface="Helvetica" pitchFamily="2" charset="0"/>
              </a:rPr>
              <a:t>	 </a:t>
            </a:r>
          </a:p>
          <a:p>
            <a:pPr>
              <a:tabLst>
                <a:tab pos="223838" algn="l"/>
                <a:tab pos="568325" algn="l"/>
                <a:tab pos="736600" algn="l"/>
                <a:tab pos="968375" algn="r"/>
                <a:tab pos="1143000" algn="l"/>
              </a:tabLst>
            </a:pPr>
            <a:r>
              <a:rPr lang="en-US" sz="1100" dirty="0">
                <a:latin typeface="Helvetica" pitchFamily="2" charset="0"/>
              </a:rPr>
              <a:t>James Nestor			all over YouTube</a:t>
            </a:r>
          </a:p>
          <a:p>
            <a:pPr>
              <a:tabLst>
                <a:tab pos="223838" algn="l"/>
                <a:tab pos="568325" algn="l"/>
                <a:tab pos="736600" algn="l"/>
                <a:tab pos="968375" algn="r"/>
                <a:tab pos="1143000" algn="l"/>
              </a:tabLst>
            </a:pPr>
            <a:endParaRPr lang="en-US" sz="1100" dirty="0">
              <a:latin typeface="Helvetica" pitchFamily="2" charset="0"/>
            </a:endParaRPr>
          </a:p>
        </p:txBody>
      </p:sp>
      <p:pic>
        <p:nvPicPr>
          <p:cNvPr id="12" name="Picture 11" descr="A side view of a human body&#10;&#10;Description automatically generated">
            <a:extLst>
              <a:ext uri="{FF2B5EF4-FFF2-40B4-BE49-F238E27FC236}">
                <a16:creationId xmlns:a16="http://schemas.microsoft.com/office/drawing/2014/main" id="{D6F35059-E1CD-A11C-E933-B2503CE05F28}"/>
              </a:ext>
            </a:extLst>
          </p:cNvPr>
          <p:cNvPicPr>
            <a:picLocks noChangeAspect="1"/>
          </p:cNvPicPr>
          <p:nvPr/>
        </p:nvPicPr>
        <p:blipFill>
          <a:blip r:embed="rId5"/>
          <a:stretch>
            <a:fillRect/>
          </a:stretch>
        </p:blipFill>
        <p:spPr>
          <a:xfrm flipH="1">
            <a:off x="9052214" y="4069155"/>
            <a:ext cx="4384572" cy="5698094"/>
          </a:xfrm>
          <a:prstGeom prst="rect">
            <a:avLst/>
          </a:prstGeom>
        </p:spPr>
      </p:pic>
      <p:pic>
        <p:nvPicPr>
          <p:cNvPr id="14" name="Picture 13" descr="A diagram of the anatomy of the nose&#10;&#10;Description automatically generated">
            <a:extLst>
              <a:ext uri="{FF2B5EF4-FFF2-40B4-BE49-F238E27FC236}">
                <a16:creationId xmlns:a16="http://schemas.microsoft.com/office/drawing/2014/main" id="{E5C04B44-A06A-6114-D4A1-EC936C1CEE08}"/>
              </a:ext>
            </a:extLst>
          </p:cNvPr>
          <p:cNvPicPr>
            <a:picLocks noChangeAspect="1"/>
          </p:cNvPicPr>
          <p:nvPr/>
        </p:nvPicPr>
        <p:blipFill>
          <a:blip r:embed="rId6"/>
          <a:stretch>
            <a:fillRect/>
          </a:stretch>
        </p:blipFill>
        <p:spPr>
          <a:xfrm>
            <a:off x="8378476" y="2569201"/>
            <a:ext cx="6586152" cy="3445919"/>
          </a:xfrm>
          <a:prstGeom prst="rect">
            <a:avLst/>
          </a:prstGeom>
        </p:spPr>
      </p:pic>
    </p:spTree>
    <p:extLst>
      <p:ext uri="{BB962C8B-B14F-4D97-AF65-F5344CB8AC3E}">
        <p14:creationId xmlns:p14="http://schemas.microsoft.com/office/powerpoint/2010/main" val="193797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2"/>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3"/>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3" name="TextBox 2">
            <a:extLst>
              <a:ext uri="{FF2B5EF4-FFF2-40B4-BE49-F238E27FC236}">
                <a16:creationId xmlns:a16="http://schemas.microsoft.com/office/drawing/2014/main" id="{58B7976A-1F17-51B4-CA55-2AA9D70F3D35}"/>
              </a:ext>
            </a:extLst>
          </p:cNvPr>
          <p:cNvSpPr txBox="1"/>
          <p:nvPr/>
        </p:nvSpPr>
        <p:spPr>
          <a:xfrm>
            <a:off x="91786" y="1164525"/>
            <a:ext cx="8527312" cy="5463034"/>
          </a:xfrm>
          <a:prstGeom prst="rect">
            <a:avLst/>
          </a:prstGeom>
          <a:noFill/>
        </p:spPr>
        <p:txBody>
          <a:bodyPr wrap="square" rtlCol="0">
            <a:spAutoFit/>
          </a:bodyPr>
          <a:lstStyle/>
          <a:p>
            <a:pPr>
              <a:tabLst>
                <a:tab pos="223838" algn="l"/>
                <a:tab pos="568325" algn="l"/>
                <a:tab pos="968375" algn="r"/>
                <a:tab pos="1143000" algn="l"/>
              </a:tabLst>
            </a:pPr>
            <a:r>
              <a:rPr lang="en-US" sz="1100" dirty="0">
                <a:latin typeface="Helvetica" pitchFamily="2" charset="0"/>
              </a:rPr>
              <a:t>4.	Posture</a:t>
            </a:r>
          </a:p>
          <a:p>
            <a:pPr>
              <a:tabLst>
                <a:tab pos="223838" algn="l"/>
                <a:tab pos="568325" algn="l"/>
                <a:tab pos="968375" algn="r"/>
                <a:tab pos="1143000" algn="l"/>
              </a:tabLst>
            </a:pPr>
            <a:r>
              <a:rPr lang="en-US" sz="1100" dirty="0">
                <a:latin typeface="Helvetica" pitchFamily="2" charset="0"/>
              </a:rPr>
              <a:t>	Because posture is another underappreciated yet decisively impactful fitness aspects, it is another high leverage practice you 	can incorporate into your life/workout routines. </a:t>
            </a:r>
          </a:p>
          <a:p>
            <a:pPr>
              <a:tabLst>
                <a:tab pos="223838" algn="l"/>
                <a:tab pos="393700" algn="l"/>
                <a:tab pos="968375" algn="r"/>
                <a:tab pos="1143000" algn="l"/>
              </a:tabLst>
            </a:pPr>
            <a:r>
              <a:rPr lang="en-US" sz="1100" dirty="0">
                <a:latin typeface="Helvetica" pitchFamily="2" charset="0"/>
              </a:rPr>
              <a:t>	-	“Pose” Method is Army running doctrine since OCT 2020. </a:t>
            </a:r>
          </a:p>
          <a:p>
            <a:pPr>
              <a:tabLst>
                <a:tab pos="223838" algn="l"/>
                <a:tab pos="393700" algn="l"/>
                <a:tab pos="677863" algn="l"/>
                <a:tab pos="968375" algn="r"/>
                <a:tab pos="1143000" algn="l"/>
              </a:tabLst>
            </a:pPr>
            <a:endParaRPr lang="en-US" sz="500" dirty="0">
              <a:latin typeface="Helvetica" pitchFamily="2" charset="0"/>
            </a:endParaRPr>
          </a:p>
          <a:p>
            <a:pPr>
              <a:tabLst>
                <a:tab pos="223838" algn="l"/>
                <a:tab pos="393700" algn="l"/>
                <a:tab pos="677863" algn="l"/>
                <a:tab pos="968375" algn="r"/>
                <a:tab pos="1143000" algn="l"/>
              </a:tabLst>
            </a:pPr>
            <a:r>
              <a:rPr lang="en-US" sz="1100" dirty="0">
                <a:latin typeface="Helvetica" pitchFamily="2" charset="0"/>
              </a:rPr>
              <a:t>			LEAD with the head (chin)</a:t>
            </a:r>
          </a:p>
          <a:p>
            <a:pPr>
              <a:tabLst>
                <a:tab pos="223838" algn="l"/>
                <a:tab pos="393700" algn="l"/>
                <a:tab pos="677863" algn="l"/>
                <a:tab pos="968375" algn="r"/>
                <a:tab pos="1143000" algn="l"/>
              </a:tabLst>
            </a:pPr>
            <a:r>
              <a:rPr lang="en-US" sz="1100" dirty="0">
                <a:latin typeface="Helvetica" pitchFamily="2" charset="0"/>
              </a:rPr>
              <a:t>			FALL into next step</a:t>
            </a:r>
          </a:p>
          <a:p>
            <a:pPr>
              <a:tabLst>
                <a:tab pos="223838" algn="l"/>
                <a:tab pos="393700" algn="l"/>
                <a:tab pos="677863"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4.1.	Head/Neck</a:t>
            </a:r>
          </a:p>
          <a:p>
            <a:pPr>
              <a:tabLst>
                <a:tab pos="223838" algn="l"/>
                <a:tab pos="568325" algn="l"/>
                <a:tab pos="736600" algn="l"/>
                <a:tab pos="968375" algn="r"/>
                <a:tab pos="1143000" algn="l"/>
              </a:tabLst>
            </a:pPr>
            <a:r>
              <a:rPr lang="en-US" sz="1100" dirty="0">
                <a:latin typeface="Helvetica" pitchFamily="2" charset="0"/>
              </a:rPr>
              <a:t>		-	Skull should sit ATOP spinal column. </a:t>
            </a:r>
          </a:p>
          <a:p>
            <a:pPr>
              <a:tabLst>
                <a:tab pos="223838" algn="l"/>
                <a:tab pos="568325" algn="l"/>
                <a:tab pos="736600" algn="l"/>
                <a:tab pos="968375" algn="r"/>
                <a:tab pos="1143000" algn="l"/>
              </a:tabLst>
            </a:pPr>
            <a:r>
              <a:rPr lang="en-US" sz="1100" dirty="0">
                <a:latin typeface="Helvetica" pitchFamily="2" charset="0"/>
              </a:rPr>
              <a:t>		-	Forward head posture is a chronic modern condition.</a:t>
            </a:r>
          </a:p>
          <a:p>
            <a:pPr>
              <a:tabLst>
                <a:tab pos="223838" algn="l"/>
                <a:tab pos="568325" algn="l"/>
                <a:tab pos="736600" algn="l"/>
                <a:tab pos="968375" algn="r"/>
                <a:tab pos="1143000" algn="l"/>
              </a:tabLst>
            </a:pPr>
            <a:r>
              <a:rPr lang="en-US" sz="1100" dirty="0">
                <a:latin typeface="Helvetica" pitchFamily="2" charset="0"/>
              </a:rPr>
              <a:t>		-	Two inches off center is stress equivalent to a small child </a:t>
            </a:r>
          </a:p>
          <a:p>
            <a:pPr>
              <a:tabLst>
                <a:tab pos="223838" algn="l"/>
                <a:tab pos="568325" algn="l"/>
                <a:tab pos="736600" algn="l"/>
                <a:tab pos="968375" algn="r"/>
                <a:tab pos="1143000" algn="l"/>
              </a:tabLst>
            </a:pPr>
            <a:r>
              <a:rPr lang="en-US" sz="1100" dirty="0">
                <a:latin typeface="Helvetica" pitchFamily="2" charset="0"/>
              </a:rPr>
              <a:t>			on shoulders. This is the mass of your marching kit. </a:t>
            </a:r>
          </a:p>
          <a:p>
            <a:pPr>
              <a:tabLst>
                <a:tab pos="223838" algn="l"/>
                <a:tab pos="568325" algn="l"/>
                <a:tab pos="736600" algn="l"/>
                <a:tab pos="968375" algn="r"/>
                <a:tab pos="1143000" algn="l"/>
              </a:tabLst>
            </a:pPr>
            <a:r>
              <a:rPr lang="en-US" sz="500" dirty="0">
                <a:latin typeface="Helvetica" pitchFamily="2" charset="0"/>
              </a:rPr>
              <a:t>	</a:t>
            </a:r>
          </a:p>
          <a:p>
            <a:pPr>
              <a:tabLst>
                <a:tab pos="223838" algn="l"/>
                <a:tab pos="568325" algn="l"/>
                <a:tab pos="736600" algn="l"/>
                <a:tab pos="968375" algn="r"/>
                <a:tab pos="1143000" algn="l"/>
              </a:tabLst>
            </a:pPr>
            <a:r>
              <a:rPr lang="en-US" sz="1100" dirty="0">
                <a:latin typeface="Helvetica" pitchFamily="2" charset="0"/>
              </a:rPr>
              <a:t>	4.2.	Core</a:t>
            </a:r>
          </a:p>
          <a:p>
            <a:pPr>
              <a:tabLst>
                <a:tab pos="223838" algn="l"/>
                <a:tab pos="568325" algn="l"/>
                <a:tab pos="736600" algn="l"/>
                <a:tab pos="968375" algn="r"/>
                <a:tab pos="1143000" algn="l"/>
              </a:tabLst>
            </a:pPr>
            <a:r>
              <a:rPr lang="en-US" sz="1100" dirty="0">
                <a:latin typeface="Helvetica" pitchFamily="2" charset="0"/>
              </a:rPr>
              <a:t>		-	EVERYTHING is a core exercise.</a:t>
            </a:r>
          </a:p>
          <a:p>
            <a:pPr>
              <a:tabLst>
                <a:tab pos="223838" algn="l"/>
                <a:tab pos="568325" algn="l"/>
                <a:tab pos="736600" algn="l"/>
                <a:tab pos="968375" algn="r"/>
                <a:tab pos="1143000" algn="l"/>
              </a:tabLst>
            </a:pPr>
            <a:r>
              <a:rPr lang="en-US" sz="1100" dirty="0">
                <a:latin typeface="Helvetica" pitchFamily="2" charset="0"/>
              </a:rPr>
              <a:t>		-	Spinal column should sit 	ATOP pelvis. </a:t>
            </a:r>
          </a:p>
          <a:p>
            <a:pPr>
              <a:tabLst>
                <a:tab pos="223838" algn="l"/>
                <a:tab pos="568325" algn="l"/>
                <a:tab pos="736600" algn="l"/>
                <a:tab pos="968375" algn="r"/>
                <a:tab pos="1143000" algn="l"/>
              </a:tabLst>
            </a:pPr>
            <a:r>
              <a:rPr lang="en-US" sz="1100" dirty="0">
                <a:latin typeface="Helvetica" pitchFamily="2" charset="0"/>
              </a:rPr>
              <a:t>		-	Breath into navel</a:t>
            </a:r>
          </a:p>
          <a:p>
            <a:pPr>
              <a:tabLst>
                <a:tab pos="223838" algn="l"/>
                <a:tab pos="568325" algn="l"/>
                <a:tab pos="736600" algn="l"/>
                <a:tab pos="968375" algn="r"/>
                <a:tab pos="1143000" algn="l"/>
              </a:tabLst>
            </a:pPr>
            <a:endParaRPr lang="en-US" sz="5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4.3.	Hips</a:t>
            </a:r>
          </a:p>
          <a:p>
            <a:pPr>
              <a:tabLst>
                <a:tab pos="223838" algn="l"/>
                <a:tab pos="568325" algn="l"/>
                <a:tab pos="736600" algn="l"/>
                <a:tab pos="968375" algn="r"/>
                <a:tab pos="1143000" algn="l"/>
              </a:tabLst>
            </a:pPr>
            <a:r>
              <a:rPr lang="en-US" sz="1100" dirty="0">
                <a:latin typeface="Helvetica" pitchFamily="2" charset="0"/>
              </a:rPr>
              <a:t>		-	Often rotated out of alignment, contributes to chronic </a:t>
            </a:r>
          </a:p>
          <a:p>
            <a:pPr>
              <a:tabLst>
                <a:tab pos="223838" algn="l"/>
                <a:tab pos="568325" algn="l"/>
                <a:tab pos="736600" algn="l"/>
                <a:tab pos="968375" algn="r"/>
                <a:tab pos="1143000" algn="l"/>
              </a:tabLst>
            </a:pPr>
            <a:r>
              <a:rPr lang="en-US" sz="1100" dirty="0">
                <a:latin typeface="Helvetica" pitchFamily="2" charset="0"/>
              </a:rPr>
              <a:t>			BACK PAIN.</a:t>
            </a:r>
          </a:p>
          <a:p>
            <a:pPr>
              <a:tabLst>
                <a:tab pos="223838" algn="l"/>
                <a:tab pos="568325" algn="l"/>
                <a:tab pos="736600" algn="l"/>
                <a:tab pos="968375" algn="r"/>
                <a:tab pos="1143000" algn="l"/>
              </a:tabLst>
            </a:pPr>
            <a:endParaRPr lang="en-US" sz="5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4.4.	Legs</a:t>
            </a:r>
          </a:p>
          <a:p>
            <a:pPr>
              <a:tabLst>
                <a:tab pos="223838" algn="l"/>
                <a:tab pos="568325" algn="l"/>
                <a:tab pos="736600" algn="l"/>
                <a:tab pos="968375" algn="r"/>
                <a:tab pos="1143000" algn="l"/>
              </a:tabLst>
            </a:pPr>
            <a:r>
              <a:rPr lang="en-US" sz="1100" dirty="0">
                <a:latin typeface="Helvetica" pitchFamily="2" charset="0"/>
              </a:rPr>
              <a:t>		-	In balance, stress flows up/down, minimal knee movement, minimal stride. </a:t>
            </a:r>
          </a:p>
          <a:p>
            <a:pPr>
              <a:tabLst>
                <a:tab pos="223838" algn="l"/>
                <a:tab pos="568325" algn="l"/>
                <a:tab pos="736600" algn="l"/>
                <a:tab pos="968375" algn="r"/>
                <a:tab pos="1143000" algn="l"/>
              </a:tabLst>
            </a:pPr>
            <a:r>
              <a:rPr lang="en-US" sz="1100" dirty="0">
                <a:latin typeface="Helvetica" pitchFamily="2" charset="0"/>
              </a:rPr>
              <a:t>		- 	Imbalance </a:t>
            </a:r>
          </a:p>
          <a:p>
            <a:pPr>
              <a:tabLst>
                <a:tab pos="223838" algn="l"/>
                <a:tab pos="568325" algn="l"/>
                <a:tab pos="736600" algn="l"/>
                <a:tab pos="904875" algn="l"/>
              </a:tabLst>
            </a:pPr>
            <a:r>
              <a:rPr lang="en-US" sz="1100" dirty="0">
                <a:latin typeface="Helvetica" pitchFamily="2" charset="0"/>
              </a:rPr>
              <a:t>			-		strains knee, hip and back</a:t>
            </a:r>
          </a:p>
          <a:p>
            <a:pPr>
              <a:tabLst>
                <a:tab pos="223838" algn="l"/>
                <a:tab pos="568325" algn="l"/>
                <a:tab pos="736600" algn="l"/>
                <a:tab pos="904875" algn="l"/>
              </a:tabLst>
            </a:pPr>
            <a:r>
              <a:rPr lang="en-US" sz="1100" dirty="0">
                <a:latin typeface="Helvetica" pitchFamily="2" charset="0"/>
              </a:rPr>
              <a:t>			-	strains tendons, sinews</a:t>
            </a:r>
          </a:p>
          <a:p>
            <a:pPr>
              <a:tabLst>
                <a:tab pos="223838" algn="l"/>
                <a:tab pos="568325" algn="l"/>
                <a:tab pos="736600" algn="l"/>
                <a:tab pos="904875" algn="l"/>
              </a:tabLst>
            </a:pPr>
            <a:r>
              <a:rPr lang="en-US" sz="1100" dirty="0">
                <a:latin typeface="Helvetica" pitchFamily="2" charset="0"/>
              </a:rPr>
              <a:t>			-	muscles have to substitute </a:t>
            </a:r>
          </a:p>
          <a:p>
            <a:pPr>
              <a:tabLst>
                <a:tab pos="223838" algn="l"/>
                <a:tab pos="568325" algn="l"/>
                <a:tab pos="736600" algn="l"/>
                <a:tab pos="968375" algn="r"/>
                <a:tab pos="1143000" algn="l"/>
              </a:tabLst>
            </a:pPr>
            <a:endParaRPr lang="en-US" sz="500" dirty="0">
              <a:latin typeface="Helvetica" pitchFamily="2" charset="0"/>
            </a:endParaRPr>
          </a:p>
          <a:p>
            <a:pPr>
              <a:tabLst>
                <a:tab pos="223838" algn="l"/>
                <a:tab pos="568325" algn="l"/>
                <a:tab pos="736600" algn="l"/>
                <a:tab pos="968375" algn="r"/>
                <a:tab pos="1143000" algn="l"/>
              </a:tabLst>
            </a:pPr>
            <a:r>
              <a:rPr lang="en-US" sz="1100" dirty="0">
                <a:latin typeface="Helvetica" pitchFamily="2" charset="0"/>
              </a:rPr>
              <a:t>	4.5.	Foot</a:t>
            </a:r>
          </a:p>
          <a:p>
            <a:pPr>
              <a:tabLst>
                <a:tab pos="223838" algn="l"/>
                <a:tab pos="568325" algn="l"/>
                <a:tab pos="736600" algn="l"/>
                <a:tab pos="968375" algn="r"/>
                <a:tab pos="1143000" algn="l"/>
              </a:tabLst>
            </a:pPr>
            <a:r>
              <a:rPr lang="en-US" sz="1100" dirty="0">
                <a:latin typeface="Helvetica" pitchFamily="2" charset="0"/>
              </a:rPr>
              <a:t>		-	25% of the human’s 206 bones are in the feet. If your posture is out of balance, your feet will have to do much more than 				25% of the body’s load-bearing. </a:t>
            </a:r>
          </a:p>
          <a:p>
            <a:pPr>
              <a:tabLst>
                <a:tab pos="223838" algn="l"/>
                <a:tab pos="568325" algn="l"/>
                <a:tab pos="736600" algn="l"/>
                <a:tab pos="968375" algn="r"/>
                <a:tab pos="1143000" algn="l"/>
              </a:tabLst>
            </a:pPr>
            <a:r>
              <a:rPr lang="en-US" sz="1100" dirty="0">
                <a:latin typeface="Helvetica" pitchFamily="2" charset="0"/>
              </a:rPr>
              <a:t>		-	There is no substitute for endurance training. The connective soft tissue is exercised only with exercise. </a:t>
            </a:r>
          </a:p>
          <a:p>
            <a:pPr>
              <a:tabLst>
                <a:tab pos="223838" algn="l"/>
                <a:tab pos="568325" algn="l"/>
                <a:tab pos="736600" algn="l"/>
                <a:tab pos="968375" algn="r"/>
                <a:tab pos="1143000" algn="l"/>
              </a:tabLst>
            </a:pPr>
            <a:endParaRPr lang="en-US" sz="1100" dirty="0">
              <a:latin typeface="Helvetica" pitchFamily="2" charset="0"/>
            </a:endParaRPr>
          </a:p>
        </p:txBody>
      </p:sp>
      <p:sp>
        <p:nvSpPr>
          <p:cNvPr id="10" name="TextBox 9">
            <a:extLst>
              <a:ext uri="{FF2B5EF4-FFF2-40B4-BE49-F238E27FC236}">
                <a16:creationId xmlns:a16="http://schemas.microsoft.com/office/drawing/2014/main" id="{B339098D-DB51-8A62-A105-95DF726B20F5}"/>
              </a:ext>
            </a:extLst>
          </p:cNvPr>
          <p:cNvSpPr txBox="1"/>
          <p:nvPr/>
        </p:nvSpPr>
        <p:spPr>
          <a:xfrm>
            <a:off x="490118" y="6362048"/>
            <a:ext cx="1827744" cy="430887"/>
          </a:xfrm>
          <a:prstGeom prst="rect">
            <a:avLst/>
          </a:prstGeom>
          <a:noFill/>
        </p:spPr>
        <p:txBody>
          <a:bodyPr wrap="none" rtlCol="0">
            <a:spAutoFit/>
          </a:bodyPr>
          <a:lstStyle/>
          <a:p>
            <a:r>
              <a:rPr lang="de-DE" sz="1100" dirty="0">
                <a:latin typeface="Helvetica" pitchFamily="2" charset="0"/>
              </a:rPr>
              <a:t>https://</a:t>
            </a:r>
            <a:r>
              <a:rPr lang="de-DE" sz="1100" dirty="0" err="1">
                <a:latin typeface="Helvetica" pitchFamily="2" charset="0"/>
              </a:rPr>
              <a:t>militaryrunning.com</a:t>
            </a:r>
            <a:endParaRPr lang="de-DE" sz="1100" dirty="0">
              <a:latin typeface="Helvetica" pitchFamily="2" charset="0"/>
            </a:endParaRPr>
          </a:p>
          <a:p>
            <a:r>
              <a:rPr lang="de-DE" sz="1100" dirty="0">
                <a:latin typeface="Helvetica" pitchFamily="2" charset="0"/>
              </a:rPr>
              <a:t>https://</a:t>
            </a:r>
            <a:r>
              <a:rPr lang="de-DE" sz="1100" dirty="0" err="1">
                <a:latin typeface="Helvetica" pitchFamily="2" charset="0"/>
              </a:rPr>
              <a:t>posemethod.com</a:t>
            </a:r>
            <a:endParaRPr lang="de-DE" sz="1100" dirty="0">
              <a:latin typeface="Helvetica" pitchFamily="2" charset="0"/>
            </a:endParaRPr>
          </a:p>
        </p:txBody>
      </p:sp>
      <p:grpSp>
        <p:nvGrpSpPr>
          <p:cNvPr id="17" name="Group 16">
            <a:extLst>
              <a:ext uri="{FF2B5EF4-FFF2-40B4-BE49-F238E27FC236}">
                <a16:creationId xmlns:a16="http://schemas.microsoft.com/office/drawing/2014/main" id="{7B5002BD-3454-A009-8B27-FA0B79E5C49F}"/>
              </a:ext>
            </a:extLst>
          </p:cNvPr>
          <p:cNvGrpSpPr/>
          <p:nvPr/>
        </p:nvGrpSpPr>
        <p:grpSpPr>
          <a:xfrm>
            <a:off x="4571999" y="1530894"/>
            <a:ext cx="3990563" cy="1904284"/>
            <a:chOff x="3563177" y="2188754"/>
            <a:chExt cx="3990563" cy="1904284"/>
          </a:xfrm>
        </p:grpSpPr>
        <p:grpSp>
          <p:nvGrpSpPr>
            <p:cNvPr id="13" name="Group 12">
              <a:extLst>
                <a:ext uri="{FF2B5EF4-FFF2-40B4-BE49-F238E27FC236}">
                  <a16:creationId xmlns:a16="http://schemas.microsoft.com/office/drawing/2014/main" id="{3C08ABDA-982D-2031-5AC7-F22552B0B738}"/>
                </a:ext>
              </a:extLst>
            </p:cNvPr>
            <p:cNvGrpSpPr/>
            <p:nvPr/>
          </p:nvGrpSpPr>
          <p:grpSpPr>
            <a:xfrm>
              <a:off x="3652630" y="2438892"/>
              <a:ext cx="3826565" cy="1654146"/>
              <a:chOff x="3404152" y="1634678"/>
              <a:chExt cx="3826565" cy="1654146"/>
            </a:xfrm>
          </p:grpSpPr>
          <p:pic>
            <p:nvPicPr>
              <p:cNvPr id="1026" name="Picture 2">
                <a:extLst>
                  <a:ext uri="{FF2B5EF4-FFF2-40B4-BE49-F238E27FC236}">
                    <a16:creationId xmlns:a16="http://schemas.microsoft.com/office/drawing/2014/main" id="{69A382BE-9975-2336-087B-3128F4DEE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152" y="1634678"/>
                <a:ext cx="3826565" cy="1453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5C0490A-FF11-B6E5-CFCC-9A80838E0148}"/>
                  </a:ext>
                </a:extLst>
              </p:cNvPr>
              <p:cNvSpPr txBox="1"/>
              <p:nvPr/>
            </p:nvSpPr>
            <p:spPr>
              <a:xfrm>
                <a:off x="3404152" y="3073380"/>
                <a:ext cx="3826565" cy="215444"/>
              </a:xfrm>
              <a:prstGeom prst="rect">
                <a:avLst/>
              </a:prstGeom>
              <a:noFill/>
            </p:spPr>
            <p:txBody>
              <a:bodyPr wrap="square">
                <a:spAutoFit/>
              </a:bodyPr>
              <a:lstStyle/>
              <a:p>
                <a:r>
                  <a:rPr lang="de-DE" sz="800" dirty="0">
                    <a:latin typeface="Helvetica" pitchFamily="2" charset="0"/>
                  </a:rPr>
                  <a:t>https://</a:t>
                </a:r>
                <a:r>
                  <a:rPr lang="de-DE" sz="800" dirty="0" err="1">
                    <a:latin typeface="Helvetica" pitchFamily="2" charset="0"/>
                  </a:rPr>
                  <a:t>posemethod.com</a:t>
                </a:r>
                <a:r>
                  <a:rPr lang="de-DE" sz="800" dirty="0">
                    <a:latin typeface="Helvetica" pitchFamily="2" charset="0"/>
                  </a:rPr>
                  <a:t>/</a:t>
                </a:r>
                <a:r>
                  <a:rPr lang="de-DE" sz="800" dirty="0" err="1">
                    <a:latin typeface="Helvetica" pitchFamily="2" charset="0"/>
                  </a:rPr>
                  <a:t>usain-bolts-running-technique</a:t>
                </a:r>
                <a:r>
                  <a:rPr lang="de-DE" sz="800" dirty="0">
                    <a:latin typeface="Helvetica" pitchFamily="2" charset="0"/>
                  </a:rPr>
                  <a:t>/</a:t>
                </a:r>
              </a:p>
            </p:txBody>
          </p:sp>
        </p:grpSp>
        <p:grpSp>
          <p:nvGrpSpPr>
            <p:cNvPr id="16" name="Group 15">
              <a:extLst>
                <a:ext uri="{FF2B5EF4-FFF2-40B4-BE49-F238E27FC236}">
                  <a16:creationId xmlns:a16="http://schemas.microsoft.com/office/drawing/2014/main" id="{3030BC2F-48D6-2224-DB49-DA349B201957}"/>
                </a:ext>
              </a:extLst>
            </p:cNvPr>
            <p:cNvGrpSpPr/>
            <p:nvPr/>
          </p:nvGrpSpPr>
          <p:grpSpPr>
            <a:xfrm>
              <a:off x="3563177" y="2188754"/>
              <a:ext cx="3990563" cy="1904284"/>
              <a:chOff x="3563177" y="2188754"/>
              <a:chExt cx="3990563" cy="1904284"/>
            </a:xfrm>
          </p:grpSpPr>
          <p:sp>
            <p:nvSpPr>
              <p:cNvPr id="14" name="TextBox 13">
                <a:extLst>
                  <a:ext uri="{FF2B5EF4-FFF2-40B4-BE49-F238E27FC236}">
                    <a16:creationId xmlns:a16="http://schemas.microsoft.com/office/drawing/2014/main" id="{A7EB0D08-4772-B6B6-6F69-808D476C4E33}"/>
                  </a:ext>
                </a:extLst>
              </p:cNvPr>
              <p:cNvSpPr txBox="1"/>
              <p:nvPr/>
            </p:nvSpPr>
            <p:spPr>
              <a:xfrm>
                <a:off x="3563177" y="2188754"/>
                <a:ext cx="3826565" cy="261610"/>
              </a:xfrm>
              <a:prstGeom prst="rect">
                <a:avLst/>
              </a:prstGeom>
              <a:noFill/>
            </p:spPr>
            <p:txBody>
              <a:bodyPr wrap="square">
                <a:spAutoFit/>
              </a:bodyPr>
              <a:lstStyle/>
              <a:p>
                <a:r>
                  <a:rPr lang="de-DE" sz="1100" dirty="0">
                    <a:latin typeface="Helvetica" pitchFamily="2" charset="0"/>
                  </a:rPr>
                  <a:t>Usain Bolt and </a:t>
                </a:r>
                <a:r>
                  <a:rPr lang="de-DE" sz="1100" dirty="0" err="1">
                    <a:latin typeface="Helvetica" pitchFamily="2" charset="0"/>
                  </a:rPr>
                  <a:t>the</a:t>
                </a:r>
                <a:r>
                  <a:rPr lang="de-DE" sz="1100" dirty="0">
                    <a:latin typeface="Helvetica" pitchFamily="2" charset="0"/>
                  </a:rPr>
                  <a:t> „</a:t>
                </a:r>
                <a:r>
                  <a:rPr lang="de-DE" sz="1100" dirty="0" err="1">
                    <a:latin typeface="Helvetica" pitchFamily="2" charset="0"/>
                  </a:rPr>
                  <a:t>pose</a:t>
                </a:r>
                <a:r>
                  <a:rPr lang="de-DE" sz="1100" dirty="0">
                    <a:latin typeface="Helvetica" pitchFamily="2" charset="0"/>
                  </a:rPr>
                  <a:t>“ </a:t>
                </a:r>
                <a:r>
                  <a:rPr lang="de-DE" sz="1100" dirty="0" err="1">
                    <a:latin typeface="Helvetica" pitchFamily="2" charset="0"/>
                  </a:rPr>
                  <a:t>posture</a:t>
                </a:r>
                <a:endParaRPr lang="de-DE" sz="1100" dirty="0">
                  <a:latin typeface="Helvetica" pitchFamily="2" charset="0"/>
                </a:endParaRPr>
              </a:p>
            </p:txBody>
          </p:sp>
          <p:sp>
            <p:nvSpPr>
              <p:cNvPr id="15" name="Rectangle 14">
                <a:extLst>
                  <a:ext uri="{FF2B5EF4-FFF2-40B4-BE49-F238E27FC236}">
                    <a16:creationId xmlns:a16="http://schemas.microsoft.com/office/drawing/2014/main" id="{262BED53-22B2-8438-5299-3CCD62BD8A4F}"/>
                  </a:ext>
                </a:extLst>
              </p:cNvPr>
              <p:cNvSpPr/>
              <p:nvPr/>
            </p:nvSpPr>
            <p:spPr>
              <a:xfrm>
                <a:off x="3571568" y="2214503"/>
                <a:ext cx="3982172" cy="1878535"/>
              </a:xfrm>
              <a:prstGeom prst="rect">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pic>
        <p:nvPicPr>
          <p:cNvPr id="24" name="Picture 23" descr="A comparison of a human skeleton&#10;&#10;Description automatically generated">
            <a:extLst>
              <a:ext uri="{FF2B5EF4-FFF2-40B4-BE49-F238E27FC236}">
                <a16:creationId xmlns:a16="http://schemas.microsoft.com/office/drawing/2014/main" id="{49D0A05D-F556-C2A2-CCFC-2C994BA8AC3D}"/>
              </a:ext>
            </a:extLst>
          </p:cNvPr>
          <p:cNvPicPr>
            <a:picLocks noChangeAspect="1"/>
          </p:cNvPicPr>
          <p:nvPr/>
        </p:nvPicPr>
        <p:blipFill>
          <a:blip r:embed="rId5"/>
          <a:stretch>
            <a:fillRect/>
          </a:stretch>
        </p:blipFill>
        <p:spPr>
          <a:xfrm>
            <a:off x="9405062" y="1707001"/>
            <a:ext cx="2006600" cy="3886200"/>
          </a:xfrm>
          <a:prstGeom prst="rect">
            <a:avLst/>
          </a:prstGeom>
        </p:spPr>
      </p:pic>
      <p:pic>
        <p:nvPicPr>
          <p:cNvPr id="26" name="Picture 25" descr="A person in black running with green balls on her head&#10;&#10;Description automatically generated">
            <a:extLst>
              <a:ext uri="{FF2B5EF4-FFF2-40B4-BE49-F238E27FC236}">
                <a16:creationId xmlns:a16="http://schemas.microsoft.com/office/drawing/2014/main" id="{960B99D2-6E16-4084-F102-40FF58CF5C01}"/>
              </a:ext>
            </a:extLst>
          </p:cNvPr>
          <p:cNvPicPr>
            <a:picLocks noChangeAspect="1"/>
          </p:cNvPicPr>
          <p:nvPr/>
        </p:nvPicPr>
        <p:blipFill rotWithShape="1">
          <a:blip r:embed="rId6"/>
          <a:srcRect l="41463" t="-1" r="39782" b="-2529"/>
          <a:stretch/>
        </p:blipFill>
        <p:spPr>
          <a:xfrm>
            <a:off x="9184528" y="958511"/>
            <a:ext cx="1690623" cy="3291170"/>
          </a:xfrm>
          <a:prstGeom prst="rect">
            <a:avLst/>
          </a:prstGeom>
        </p:spPr>
      </p:pic>
      <p:pic>
        <p:nvPicPr>
          <p:cNvPr id="28" name="Picture 27" descr="A diagram of a human body&#10;&#10;Description automatically generated">
            <a:extLst>
              <a:ext uri="{FF2B5EF4-FFF2-40B4-BE49-F238E27FC236}">
                <a16:creationId xmlns:a16="http://schemas.microsoft.com/office/drawing/2014/main" id="{6BFBBEEE-C59A-3641-3865-D454BCE17382}"/>
              </a:ext>
            </a:extLst>
          </p:cNvPr>
          <p:cNvPicPr>
            <a:picLocks noChangeAspect="1"/>
          </p:cNvPicPr>
          <p:nvPr/>
        </p:nvPicPr>
        <p:blipFill>
          <a:blip r:embed="rId7"/>
          <a:stretch>
            <a:fillRect/>
          </a:stretch>
        </p:blipFill>
        <p:spPr>
          <a:xfrm>
            <a:off x="9243095" y="4937710"/>
            <a:ext cx="4337133" cy="5073890"/>
          </a:xfrm>
          <a:prstGeom prst="rect">
            <a:avLst/>
          </a:prstGeom>
        </p:spPr>
      </p:pic>
      <p:pic>
        <p:nvPicPr>
          <p:cNvPr id="30" name="Picture 29" descr="A diagram of the spine of a person&#10;&#10;Description automatically generated">
            <a:extLst>
              <a:ext uri="{FF2B5EF4-FFF2-40B4-BE49-F238E27FC236}">
                <a16:creationId xmlns:a16="http://schemas.microsoft.com/office/drawing/2014/main" id="{74B479FB-0ABE-451C-C6E3-D4A6545041FF}"/>
              </a:ext>
            </a:extLst>
          </p:cNvPr>
          <p:cNvPicPr>
            <a:picLocks noChangeAspect="1"/>
          </p:cNvPicPr>
          <p:nvPr/>
        </p:nvPicPr>
        <p:blipFill>
          <a:blip r:embed="rId8"/>
          <a:stretch>
            <a:fillRect/>
          </a:stretch>
        </p:blipFill>
        <p:spPr>
          <a:xfrm>
            <a:off x="9363458" y="5056673"/>
            <a:ext cx="5885381" cy="4668572"/>
          </a:xfrm>
          <a:prstGeom prst="rect">
            <a:avLst/>
          </a:prstGeom>
        </p:spPr>
      </p:pic>
      <p:pic>
        <p:nvPicPr>
          <p:cNvPr id="22" name="Picture 21" descr="A diagram of a person's neck&#10;&#10;Description automatically generated">
            <a:extLst>
              <a:ext uri="{FF2B5EF4-FFF2-40B4-BE49-F238E27FC236}">
                <a16:creationId xmlns:a16="http://schemas.microsoft.com/office/drawing/2014/main" id="{45671392-EF27-CC0C-3764-0E2AFB31E36A}"/>
              </a:ext>
            </a:extLst>
          </p:cNvPr>
          <p:cNvPicPr>
            <a:picLocks noChangeAspect="1"/>
          </p:cNvPicPr>
          <p:nvPr/>
        </p:nvPicPr>
        <p:blipFill>
          <a:blip r:embed="rId9"/>
          <a:stretch>
            <a:fillRect/>
          </a:stretch>
        </p:blipFill>
        <p:spPr>
          <a:xfrm>
            <a:off x="5048796" y="7038209"/>
            <a:ext cx="6699536" cy="4325018"/>
          </a:xfrm>
          <a:prstGeom prst="rect">
            <a:avLst/>
          </a:prstGeom>
        </p:spPr>
      </p:pic>
    </p:spTree>
    <p:extLst>
      <p:ext uri="{BB962C8B-B14F-4D97-AF65-F5344CB8AC3E}">
        <p14:creationId xmlns:p14="http://schemas.microsoft.com/office/powerpoint/2010/main" val="51843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3"/>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4"/>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
        <p:nvSpPr>
          <p:cNvPr id="9" name="TextBox 8">
            <a:extLst>
              <a:ext uri="{FF2B5EF4-FFF2-40B4-BE49-F238E27FC236}">
                <a16:creationId xmlns:a16="http://schemas.microsoft.com/office/drawing/2014/main" id="{6742CBB4-2E0B-3E4A-7673-583447F41DCB}"/>
              </a:ext>
            </a:extLst>
          </p:cNvPr>
          <p:cNvSpPr txBox="1"/>
          <p:nvPr/>
        </p:nvSpPr>
        <p:spPr>
          <a:xfrm>
            <a:off x="91785" y="1164525"/>
            <a:ext cx="9052214" cy="5647700"/>
          </a:xfrm>
          <a:prstGeom prst="rect">
            <a:avLst/>
          </a:prstGeom>
          <a:noFill/>
        </p:spPr>
        <p:txBody>
          <a:bodyPr wrap="square" rtlCol="0">
            <a:spAutoFit/>
          </a:bodyPr>
          <a:lstStyle/>
          <a:p>
            <a:pPr marL="228600" indent="-228600">
              <a:buAutoNum type="arabicPeriod" startAt="5"/>
              <a:tabLst>
                <a:tab pos="223838" algn="l"/>
                <a:tab pos="568325" algn="l"/>
                <a:tab pos="968375" algn="r"/>
                <a:tab pos="1143000" algn="l"/>
              </a:tabLst>
            </a:pPr>
            <a:r>
              <a:rPr lang="en-US" sz="1100" dirty="0">
                <a:latin typeface="Helvetica" pitchFamily="2" charset="0"/>
              </a:rPr>
              <a:t>Mental Readiness…</a:t>
            </a:r>
            <a:endParaRPr lang="en-US" sz="500" dirty="0">
              <a:latin typeface="Helvetica" pitchFamily="2" charset="0"/>
            </a:endParaRPr>
          </a:p>
          <a:p>
            <a:pPr>
              <a:tabLst>
                <a:tab pos="223838" algn="l"/>
                <a:tab pos="568325" algn="l"/>
                <a:tab pos="968375" algn="r"/>
                <a:tab pos="1143000" algn="l"/>
              </a:tabLst>
            </a:pPr>
            <a:r>
              <a:rPr lang="en-US" sz="1100" dirty="0">
                <a:effectLst/>
                <a:latin typeface="Helvetica" pitchFamily="2" charset="0"/>
              </a:rPr>
              <a:t>… the </a:t>
            </a:r>
            <a:r>
              <a:rPr lang="en-US" sz="1100" b="1" dirty="0">
                <a:effectLst/>
                <a:latin typeface="Helvetica" pitchFamily="2" charset="0"/>
              </a:rPr>
              <a:t>capacity to adapt successfully in the presence of risk and adversity</a:t>
            </a:r>
            <a:r>
              <a:rPr lang="en-US" sz="1100" dirty="0">
                <a:effectLst/>
                <a:latin typeface="Helvetica" pitchFamily="2" charset="0"/>
              </a:rPr>
              <a:t>. It can be seen as a </a:t>
            </a:r>
            <a:r>
              <a:rPr lang="en-US" sz="1100" b="1" dirty="0">
                <a:effectLst/>
                <a:latin typeface="Helvetica" pitchFamily="2" charset="0"/>
              </a:rPr>
              <a:t>set of personality traits</a:t>
            </a:r>
            <a:r>
              <a:rPr lang="en-US" sz="1100" dirty="0">
                <a:effectLst/>
                <a:latin typeface="Helvetica" pitchFamily="2" charset="0"/>
              </a:rPr>
              <a:t>, an </a:t>
            </a:r>
            <a:r>
              <a:rPr lang="en-US" sz="1100" b="1" dirty="0">
                <a:effectLst/>
                <a:latin typeface="Helvetica" pitchFamily="2" charset="0"/>
              </a:rPr>
              <a:t>assortment of skills </a:t>
            </a:r>
            <a:r>
              <a:rPr lang="en-US" sz="1100" dirty="0">
                <a:effectLst/>
                <a:latin typeface="Helvetica" pitchFamily="2" charset="0"/>
              </a:rPr>
              <a:t>or </a:t>
            </a:r>
            <a:r>
              <a:rPr lang="en-US" sz="1100" b="1" dirty="0">
                <a:effectLst/>
                <a:latin typeface="Helvetica" pitchFamily="2" charset="0"/>
              </a:rPr>
              <a:t>ways of behaving and thinking</a:t>
            </a:r>
            <a:r>
              <a:rPr lang="en-US" sz="1100" dirty="0">
                <a:effectLst/>
                <a:latin typeface="Helvetica" pitchFamily="2" charset="0"/>
              </a:rPr>
              <a:t>, or a </a:t>
            </a:r>
            <a:r>
              <a:rPr lang="en-US" sz="1100" b="1" dirty="0">
                <a:effectLst/>
                <a:latin typeface="Helvetica" pitchFamily="2" charset="0"/>
              </a:rPr>
              <a:t>combination..</a:t>
            </a:r>
            <a:r>
              <a:rPr lang="en-US" sz="1100" dirty="0">
                <a:effectLst/>
                <a:latin typeface="Helvetica" pitchFamily="2" charset="0"/>
              </a:rPr>
              <a:t>. Whether Soldiers think of mental readiness as something they have (such as a personality trait or disposition), something they do (such as a plan, strategy, or way of behaving), or something they believe (such as a faith, positive outlook, or neutral outlook), it will help Soldiers better understand uncertain situations and will </a:t>
            </a:r>
            <a:r>
              <a:rPr lang="en-US" sz="1100" b="1" dirty="0">
                <a:effectLst/>
                <a:latin typeface="Helvetica" pitchFamily="2" charset="0"/>
              </a:rPr>
              <a:t>make them aware of their own mental processes</a:t>
            </a:r>
            <a:r>
              <a:rPr lang="en-US" sz="1100" dirty="0">
                <a:effectLst/>
                <a:latin typeface="Helvetica" pitchFamily="2" charset="0"/>
              </a:rPr>
              <a:t>. 3-9. </a:t>
            </a:r>
            <a:endParaRPr lang="en-US" sz="500" dirty="0">
              <a:effectLst/>
              <a:latin typeface="Helvetica" pitchFamily="2" charset="0"/>
            </a:endParaRPr>
          </a:p>
          <a:p>
            <a:pPr>
              <a:tabLst>
                <a:tab pos="223838" algn="l"/>
                <a:tab pos="568325" algn="l"/>
                <a:tab pos="968375" algn="r"/>
                <a:tab pos="1143000" algn="l"/>
              </a:tabLst>
            </a:pPr>
            <a:endParaRPr lang="en-US" sz="500" dirty="0">
              <a:effectLst/>
              <a:latin typeface="Helvetica" pitchFamily="2" charset="0"/>
            </a:endParaRPr>
          </a:p>
          <a:p>
            <a:pPr>
              <a:tabLst>
                <a:tab pos="223838" algn="l"/>
                <a:tab pos="568325" algn="l"/>
                <a:tab pos="968375" algn="r"/>
                <a:tab pos="1143000" algn="l"/>
              </a:tabLst>
            </a:pPr>
            <a:r>
              <a:rPr lang="en-US" sz="1100" dirty="0">
                <a:effectLst/>
                <a:latin typeface="Helvetica" pitchFamily="2" charset="0"/>
              </a:rPr>
              <a:t>Under </a:t>
            </a:r>
            <a:r>
              <a:rPr lang="en-US" sz="1100" b="1" dirty="0">
                <a:effectLst/>
                <a:latin typeface="Helvetica" pitchFamily="2" charset="0"/>
              </a:rPr>
              <a:t>extreme duress</a:t>
            </a:r>
            <a:r>
              <a:rPr lang="en-US" sz="1100" dirty="0">
                <a:effectLst/>
                <a:latin typeface="Helvetica" pitchFamily="2" charset="0"/>
              </a:rPr>
              <a:t>, mental readiness is </a:t>
            </a:r>
            <a:r>
              <a:rPr lang="en-US" sz="1100" b="1" dirty="0">
                <a:effectLst/>
                <a:latin typeface="Helvetica" pitchFamily="2" charset="0"/>
              </a:rPr>
              <a:t>the ability to create a sense of total control and confidence</a:t>
            </a:r>
            <a:r>
              <a:rPr lang="en-US" sz="1100" dirty="0">
                <a:effectLst/>
                <a:latin typeface="Helvetica" pitchFamily="2" charset="0"/>
              </a:rPr>
              <a:t>.... Soldiers who are mentally ready can </a:t>
            </a:r>
            <a:r>
              <a:rPr lang="en-US" sz="1100" b="1" dirty="0">
                <a:effectLst/>
                <a:latin typeface="Helvetica" pitchFamily="2" charset="0"/>
              </a:rPr>
              <a:t>manage severe stress and grow mentally tougher </a:t>
            </a:r>
            <a:r>
              <a:rPr lang="en-US" sz="1100" dirty="0">
                <a:effectLst/>
                <a:latin typeface="Helvetica" pitchFamily="2" charset="0"/>
              </a:rPr>
              <a:t>in the process. 3-10. FM 7-22</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Dr Nate Zinsser, West Point Sport Psychologist	(The Confident Mind)</a:t>
            </a:r>
          </a:p>
          <a:p>
            <a:pPr>
              <a:tabLst>
                <a:tab pos="223838" algn="l"/>
                <a:tab pos="568325" algn="l"/>
                <a:tab pos="968375" algn="r"/>
                <a:tab pos="1143000" algn="l"/>
              </a:tabLst>
            </a:pPr>
            <a:r>
              <a:rPr lang="en-US" sz="1100" dirty="0">
                <a:latin typeface="Helvetica" pitchFamily="2" charset="0"/>
              </a:rPr>
              <a:t>“… </a:t>
            </a:r>
            <a:r>
              <a:rPr lang="en-US" sz="1100" b="1" dirty="0">
                <a:latin typeface="Helvetica" pitchFamily="2" charset="0"/>
              </a:rPr>
              <a:t>confidence </a:t>
            </a:r>
            <a:r>
              <a:rPr lang="en-US" sz="1100" dirty="0">
                <a:latin typeface="Helvetica" pitchFamily="2" charset="0"/>
              </a:rPr>
              <a:t>is this: a sense of certainty about your ability which allows you to bypass conscious thought and execute unconsciously. … Confidence is </a:t>
            </a:r>
            <a:r>
              <a:rPr lang="en-US" sz="1100" b="1" dirty="0">
                <a:latin typeface="Helvetica" pitchFamily="2" charset="0"/>
              </a:rPr>
              <a:t>that feeling that you can do something </a:t>
            </a:r>
            <a:r>
              <a:rPr lang="en-US" sz="1100" dirty="0">
                <a:latin typeface="Helvetica" pitchFamily="2" charset="0"/>
              </a:rPr>
              <a:t>(or that you know something) </a:t>
            </a:r>
            <a:r>
              <a:rPr lang="en-US" sz="1100" b="1" dirty="0">
                <a:latin typeface="Helvetica" pitchFamily="2" charset="0"/>
              </a:rPr>
              <a:t>so well you don’t have to think about how to do it when you’re doing it</a:t>
            </a:r>
            <a:r>
              <a:rPr lang="en-US" sz="1100" dirty="0">
                <a:latin typeface="Helvetica" pitchFamily="2" charset="0"/>
              </a:rPr>
              <a:t>. That skill or knowledge is in you, it’s part of you, and it will come out when needed if you let it.” (8-9)</a:t>
            </a: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So: how do you LEARN things so well you can DO them INSTINCTIVELY?  And: how do you manage PAIN and FEAR?</a:t>
            </a:r>
          </a:p>
          <a:p>
            <a:pPr>
              <a:tabLst>
                <a:tab pos="223838" algn="l"/>
                <a:tab pos="568325" algn="l"/>
                <a:tab pos="736600" algn="l"/>
                <a:tab pos="968375" algn="r"/>
                <a:tab pos="1143000" algn="l"/>
              </a:tabLst>
            </a:pPr>
            <a:r>
              <a:rPr lang="en-US" sz="1100" dirty="0">
                <a:latin typeface="Helvetica" pitchFamily="2" charset="0"/>
              </a:rPr>
              <a:t>	5.1.	Visualize positive outcomes, your </a:t>
            </a:r>
            <a:r>
              <a:rPr lang="en-US" sz="1100" dirty="0" err="1">
                <a:latin typeface="Helvetica" pitchFamily="2" charset="0"/>
              </a:rPr>
              <a:t>endstate</a:t>
            </a:r>
            <a:r>
              <a:rPr lang="en-US" sz="1100" dirty="0">
                <a:latin typeface="Helvetica" pitchFamily="2" charset="0"/>
              </a:rPr>
              <a:t>.</a:t>
            </a:r>
          </a:p>
          <a:p>
            <a:pPr>
              <a:tabLst>
                <a:tab pos="223838" algn="l"/>
                <a:tab pos="568325" algn="l"/>
                <a:tab pos="736600" algn="l"/>
                <a:tab pos="968375" algn="r"/>
                <a:tab pos="1143000" algn="l"/>
              </a:tabLst>
            </a:pPr>
            <a:r>
              <a:rPr lang="en-US" sz="1100" dirty="0">
                <a:latin typeface="Helvetica" pitchFamily="2" charset="0"/>
              </a:rPr>
              <a:t>	5.2.	Compartmentalize emotions.</a:t>
            </a:r>
          </a:p>
          <a:p>
            <a:pPr>
              <a:tabLst>
                <a:tab pos="223838" algn="l"/>
                <a:tab pos="568325" algn="l"/>
                <a:tab pos="736600" algn="l"/>
                <a:tab pos="968375" algn="r"/>
                <a:tab pos="1143000" algn="l"/>
              </a:tabLst>
            </a:pPr>
            <a:r>
              <a:rPr lang="en-US" sz="1100" dirty="0">
                <a:latin typeface="Helvetica" pitchFamily="2" charset="0"/>
              </a:rPr>
              <a:t>	5.3.	Segment	 task into mental horizon.</a:t>
            </a:r>
          </a:p>
          <a:p>
            <a:pPr>
              <a:tabLst>
                <a:tab pos="223838" algn="l"/>
                <a:tab pos="568325" algn="l"/>
                <a:tab pos="736600" algn="l"/>
                <a:tab pos="968375" algn="r"/>
                <a:tab pos="1143000" algn="l"/>
              </a:tabLst>
            </a:pPr>
            <a:r>
              <a:rPr lang="en-US" sz="1100" dirty="0">
                <a:latin typeface="Helvetica" pitchFamily="2" charset="0"/>
              </a:rPr>
              <a:t>	5.4.	Zen focus, become one with the moment, be in the moment. “Mindfulness”.</a:t>
            </a:r>
          </a:p>
          <a:p>
            <a:pPr>
              <a:tabLst>
                <a:tab pos="223838" algn="l"/>
                <a:tab pos="568325" algn="l"/>
                <a:tab pos="736600" algn="l"/>
                <a:tab pos="968375" algn="r"/>
                <a:tab pos="1143000" algn="l"/>
              </a:tabLst>
            </a:pPr>
            <a:r>
              <a:rPr lang="en-US" sz="1100" dirty="0">
                <a:latin typeface="Helvetica" pitchFamily="2" charset="0"/>
              </a:rPr>
              <a:t>	5.5.	Dissociation. Conscious awareness separates from unconscious performance. Can lead to amnesia, trauma responses. </a:t>
            </a:r>
          </a:p>
          <a:p>
            <a:pPr>
              <a:tabLst>
                <a:tab pos="223838" algn="l"/>
                <a:tab pos="568325" algn="l"/>
                <a:tab pos="736600" algn="l"/>
                <a:tab pos="968375" algn="r"/>
                <a:tab pos="1143000" algn="l"/>
              </a:tabLst>
            </a:pPr>
            <a:r>
              <a:rPr lang="en-US" sz="1100" dirty="0">
                <a:latin typeface="Helvetica" pitchFamily="2" charset="0"/>
              </a:rPr>
              <a:t>	5.6.	Narration – tell your story. </a:t>
            </a:r>
          </a:p>
          <a:p>
            <a:pPr>
              <a:tabLst>
                <a:tab pos="223838" algn="l"/>
                <a:tab pos="568325" algn="l"/>
                <a:tab pos="736600" algn="l"/>
                <a:tab pos="968375" algn="r"/>
                <a:tab pos="1143000" algn="l"/>
              </a:tabLst>
            </a:pPr>
            <a:endParaRPr lang="en-US" sz="1100" kern="100" dirty="0">
              <a:effectLst/>
              <a:latin typeface="Helvetica" pitchFamily="2" charset="0"/>
              <a:ea typeface="Calibri" panose="020F0502020204030204" pitchFamily="34" charset="0"/>
              <a:cs typeface="Times New Roman" panose="02020603050405020304" pitchFamily="18" charset="0"/>
            </a:endParaRPr>
          </a:p>
          <a:p>
            <a:pPr>
              <a:tabLst>
                <a:tab pos="223838" algn="l"/>
                <a:tab pos="568325" algn="l"/>
                <a:tab pos="736600" algn="l"/>
                <a:tab pos="968375" algn="r"/>
                <a:tab pos="1143000" algn="l"/>
              </a:tabLst>
            </a:pPr>
            <a:r>
              <a:rPr lang="en-US" sz="1100" kern="100" dirty="0">
                <a:effectLst/>
                <a:latin typeface="Helvetica" pitchFamily="2" charset="0"/>
                <a:ea typeface="Calibri" panose="020F0502020204030204" pitchFamily="34" charset="0"/>
                <a:cs typeface="Times New Roman" panose="02020603050405020304" pitchFamily="18" charset="0"/>
              </a:rPr>
              <a:t>Spiritual readiness is the ability to </a:t>
            </a:r>
            <a:r>
              <a:rPr lang="en-US" sz="1100" b="1" kern="100" dirty="0">
                <a:effectLst/>
                <a:latin typeface="Helvetica" pitchFamily="2" charset="0"/>
                <a:ea typeface="Calibri" panose="020F0502020204030204" pitchFamily="34" charset="0"/>
                <a:cs typeface="Times New Roman" panose="02020603050405020304" pitchFamily="18" charset="0"/>
              </a:rPr>
              <a:t>endure and overcome</a:t>
            </a:r>
            <a:r>
              <a:rPr lang="en-US" sz="1100" kern="100" dirty="0">
                <a:effectLst/>
                <a:latin typeface="Helvetica" pitchFamily="2" charset="0"/>
                <a:ea typeface="Calibri" panose="020F0502020204030204" pitchFamily="34" charset="0"/>
                <a:cs typeface="Times New Roman" panose="02020603050405020304" pitchFamily="18" charset="0"/>
              </a:rPr>
              <a:t>… </a:t>
            </a:r>
            <a:r>
              <a:rPr lang="en-US" sz="1100" b="1" kern="100" dirty="0">
                <a:effectLst/>
                <a:latin typeface="Helvetica" pitchFamily="2" charset="0"/>
                <a:ea typeface="Calibri" panose="020F0502020204030204" pitchFamily="34" charset="0"/>
                <a:cs typeface="Times New Roman" panose="02020603050405020304" pitchFamily="18" charset="0"/>
              </a:rPr>
              <a:t>by making meaning of life experiences</a:t>
            </a:r>
            <a:r>
              <a:rPr lang="en-US" sz="1100" kern="100" dirty="0">
                <a:effectLst/>
                <a:latin typeface="Helvetica" pitchFamily="2" charset="0"/>
                <a:ea typeface="Calibri" panose="020F0502020204030204" pitchFamily="34" charset="0"/>
                <a:cs typeface="Times New Roman" panose="02020603050405020304" pitchFamily="18" charset="0"/>
              </a:rPr>
              <a:t>. Individuals find meaning as they exercise beliefs, principles, ethics, and morals arising from religious, philosophical, and human values… 3-21. Spiritual readiness strengthens as individuals identify their spiritual dimension—</a:t>
            </a:r>
            <a:r>
              <a:rPr lang="en-US" sz="1100" b="1" kern="100" dirty="0">
                <a:effectLst/>
                <a:latin typeface="Helvetica" pitchFamily="2" charset="0"/>
                <a:ea typeface="Calibri" panose="020F0502020204030204" pitchFamily="34" charset="0"/>
                <a:cs typeface="Times New Roman" panose="02020603050405020304" pitchFamily="18" charset="0"/>
              </a:rPr>
              <a:t>their purpose, core values, beliefs, identity, and life vision</a:t>
            </a:r>
            <a:r>
              <a:rPr lang="en-US" sz="1100" kern="100" dirty="0">
                <a:effectLst/>
                <a:latin typeface="Helvetica" pitchFamily="2" charset="0"/>
                <a:ea typeface="Calibri" panose="020F0502020204030204" pitchFamily="34" charset="0"/>
                <a:cs typeface="Times New Roman" panose="02020603050405020304" pitchFamily="18" charset="0"/>
              </a:rPr>
              <a:t>. The spiritual dimension draws on an individual’s core religious, philosophical, or human values to develop an individual’s sense of motivation, character, and integrity. The spiritual dimension defines </a:t>
            </a:r>
            <a:r>
              <a:rPr lang="en-US" sz="1100" b="1" kern="100" dirty="0">
                <a:effectLst/>
                <a:latin typeface="Helvetica" pitchFamily="2" charset="0"/>
                <a:ea typeface="Calibri" panose="020F0502020204030204" pitchFamily="34" charset="0"/>
                <a:cs typeface="Times New Roman" panose="02020603050405020304" pitchFamily="18" charset="0"/>
              </a:rPr>
              <a:t>the essence of a person</a:t>
            </a:r>
            <a:r>
              <a:rPr lang="en-US" sz="1100" kern="100" dirty="0">
                <a:effectLst/>
                <a:latin typeface="Helvetica" pitchFamily="2" charset="0"/>
                <a:ea typeface="Calibri" panose="020F0502020204030204" pitchFamily="34" charset="0"/>
                <a:cs typeface="Times New Roman" panose="02020603050405020304" pitchFamily="18" charset="0"/>
              </a:rPr>
              <a:t> by enabling one to build inner strength, make meaning of experiences, behave ethically, persevere through challenges, and be resilient </a:t>
            </a:r>
            <a:r>
              <a:rPr lang="en-US" sz="1100" b="1" kern="100" dirty="0">
                <a:effectLst/>
                <a:latin typeface="Helvetica" pitchFamily="2" charset="0"/>
                <a:ea typeface="Calibri" panose="020F0502020204030204" pitchFamily="34" charset="0"/>
                <a:cs typeface="Times New Roman" panose="02020603050405020304" pitchFamily="18" charset="0"/>
              </a:rPr>
              <a:t>when</a:t>
            </a:r>
            <a:r>
              <a:rPr lang="en-US" sz="1100" kern="100" dirty="0">
                <a:effectLst/>
                <a:latin typeface="Helvetica" pitchFamily="2" charset="0"/>
                <a:ea typeface="Calibri" panose="020F0502020204030204" pitchFamily="34" charset="0"/>
                <a:cs typeface="Times New Roman" panose="02020603050405020304" pitchFamily="18" charset="0"/>
              </a:rPr>
              <a:t> </a:t>
            </a:r>
            <a:r>
              <a:rPr lang="en-US" sz="1100" b="1" kern="100" dirty="0">
                <a:effectLst/>
                <a:latin typeface="Helvetica" pitchFamily="2" charset="0"/>
                <a:ea typeface="Calibri" panose="020F0502020204030204" pitchFamily="34" charset="0"/>
                <a:cs typeface="Times New Roman" panose="02020603050405020304" pitchFamily="18" charset="0"/>
              </a:rPr>
              <a:t>faced with adversity</a:t>
            </a:r>
            <a:r>
              <a:rPr lang="en-US" sz="1100" kern="100" dirty="0">
                <a:effectLst/>
                <a:latin typeface="Helvetica" pitchFamily="2" charset="0"/>
                <a:ea typeface="Calibri" panose="020F0502020204030204" pitchFamily="34" charset="0"/>
                <a:cs typeface="Times New Roman" panose="02020603050405020304" pitchFamily="18" charset="0"/>
              </a:rPr>
              <a:t>. 3-22. FM 7-22</a:t>
            </a:r>
          </a:p>
          <a:p>
            <a:pPr>
              <a:tabLst>
                <a:tab pos="223838" algn="l"/>
                <a:tab pos="568325" algn="l"/>
                <a:tab pos="736600" algn="l"/>
                <a:tab pos="968375" algn="r"/>
                <a:tab pos="1143000" algn="l"/>
              </a:tabLst>
            </a:pPr>
            <a:endParaRPr lang="en-US" sz="1100" kern="100" dirty="0">
              <a:latin typeface="Helvetica" pitchFamily="2" charset="0"/>
              <a:ea typeface="Calibri" panose="020F0502020204030204" pitchFamily="34" charset="0"/>
              <a:cs typeface="Times New Roman" panose="02020603050405020304" pitchFamily="18" charset="0"/>
            </a:endParaRPr>
          </a:p>
          <a:p>
            <a:pPr>
              <a:tabLst>
                <a:tab pos="223838" algn="l"/>
                <a:tab pos="568325" algn="l"/>
                <a:tab pos="736600" algn="l"/>
                <a:tab pos="968375" algn="r"/>
                <a:tab pos="1143000" algn="l"/>
              </a:tabLst>
            </a:pPr>
            <a:r>
              <a:rPr lang="en-US" sz="1100" kern="100" dirty="0">
                <a:latin typeface="Helvetica" pitchFamily="2" charset="0"/>
                <a:ea typeface="Calibri" panose="020F0502020204030204" pitchFamily="34" charset="0"/>
                <a:cs typeface="Times New Roman" panose="02020603050405020304" pitchFamily="18" charset="0"/>
              </a:rPr>
              <a:t>References: MUSIC!</a:t>
            </a:r>
            <a:endParaRPr lang="en-US" sz="1100" kern="1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kern="100" dirty="0">
                <a:effectLst/>
                <a:latin typeface="Helvetica" pitchFamily="2" charset="0"/>
                <a:ea typeface="Calibri" panose="020F0502020204030204" pitchFamily="34" charset="0"/>
                <a:cs typeface="Times New Roman" panose="02020603050405020304" pitchFamily="18" charset="0"/>
              </a:rPr>
              <a:t> </a:t>
            </a:r>
          </a:p>
          <a:p>
            <a:pPr>
              <a:tabLst>
                <a:tab pos="223838" algn="l"/>
                <a:tab pos="568325" algn="l"/>
                <a:tab pos="736600" algn="l"/>
                <a:tab pos="968375" algn="r"/>
                <a:tab pos="1143000" algn="l"/>
              </a:tabLst>
            </a:pPr>
            <a:endParaRPr lang="en-US" sz="1100" dirty="0">
              <a:latin typeface="Helvetica" pitchFamily="2" charset="0"/>
            </a:endParaRPr>
          </a:p>
          <a:p>
            <a:pPr>
              <a:tabLst>
                <a:tab pos="223838" algn="l"/>
                <a:tab pos="568325" algn="l"/>
                <a:tab pos="968375" algn="r"/>
                <a:tab pos="1143000" algn="l"/>
              </a:tabLst>
            </a:pPr>
            <a:endParaRPr lang="en-US" sz="1100" dirty="0">
              <a:latin typeface="Helvetica" pitchFamily="2" charset="0"/>
            </a:endParaRPr>
          </a:p>
        </p:txBody>
      </p:sp>
      <p:pic>
        <p:nvPicPr>
          <p:cNvPr id="11" name="Picture 10" descr="A goldfish jumping out of a fish bowl&#10;&#10;Description automatically generated">
            <a:extLst>
              <a:ext uri="{FF2B5EF4-FFF2-40B4-BE49-F238E27FC236}">
                <a16:creationId xmlns:a16="http://schemas.microsoft.com/office/drawing/2014/main" id="{31714E4B-5F58-7197-2DE5-B084C3AA21AF}"/>
              </a:ext>
            </a:extLst>
          </p:cNvPr>
          <p:cNvPicPr>
            <a:picLocks noChangeAspect="1"/>
          </p:cNvPicPr>
          <p:nvPr/>
        </p:nvPicPr>
        <p:blipFill>
          <a:blip r:embed="rId5"/>
          <a:stretch>
            <a:fillRect/>
          </a:stretch>
        </p:blipFill>
        <p:spPr>
          <a:xfrm>
            <a:off x="467645" y="6904081"/>
            <a:ext cx="3009900" cy="2247900"/>
          </a:xfrm>
          <a:prstGeom prst="rect">
            <a:avLst/>
          </a:prstGeom>
        </p:spPr>
      </p:pic>
      <p:pic>
        <p:nvPicPr>
          <p:cNvPr id="15" name="Picture 14" descr="A collage of men in military uniforms&#10;&#10;Description automatically generated">
            <a:extLst>
              <a:ext uri="{FF2B5EF4-FFF2-40B4-BE49-F238E27FC236}">
                <a16:creationId xmlns:a16="http://schemas.microsoft.com/office/drawing/2014/main" id="{BE73E153-1E82-90F6-5F1E-51B88CE1245A}"/>
              </a:ext>
            </a:extLst>
          </p:cNvPr>
          <p:cNvPicPr>
            <a:picLocks noChangeAspect="1"/>
          </p:cNvPicPr>
          <p:nvPr/>
        </p:nvPicPr>
        <p:blipFill>
          <a:blip r:embed="rId6"/>
          <a:stretch>
            <a:fillRect/>
          </a:stretch>
        </p:blipFill>
        <p:spPr>
          <a:xfrm>
            <a:off x="9352105" y="-11305"/>
            <a:ext cx="5384160" cy="6743205"/>
          </a:xfrm>
          <a:prstGeom prst="rect">
            <a:avLst/>
          </a:prstGeom>
        </p:spPr>
      </p:pic>
      <p:pic>
        <p:nvPicPr>
          <p:cNvPr id="25" name="Picture 24" descr="A space ship flying through a tunnel&#10;&#10;Description automatically generated">
            <a:extLst>
              <a:ext uri="{FF2B5EF4-FFF2-40B4-BE49-F238E27FC236}">
                <a16:creationId xmlns:a16="http://schemas.microsoft.com/office/drawing/2014/main" id="{33AE0C9A-6897-EDD8-D2F7-FDFE5ADD7686}"/>
              </a:ext>
            </a:extLst>
          </p:cNvPr>
          <p:cNvPicPr>
            <a:picLocks noChangeAspect="1"/>
          </p:cNvPicPr>
          <p:nvPr/>
        </p:nvPicPr>
        <p:blipFill>
          <a:blip r:embed="rId7"/>
          <a:stretch>
            <a:fillRect/>
          </a:stretch>
        </p:blipFill>
        <p:spPr>
          <a:xfrm>
            <a:off x="2264427" y="7029078"/>
            <a:ext cx="7676746" cy="4308047"/>
          </a:xfrm>
          <a:prstGeom prst="rect">
            <a:avLst/>
          </a:prstGeom>
        </p:spPr>
      </p:pic>
      <p:pic>
        <p:nvPicPr>
          <p:cNvPr id="29" name="Picture 28" descr="A superhero flying through the air&#10;&#10;Description automatically generated">
            <a:extLst>
              <a:ext uri="{FF2B5EF4-FFF2-40B4-BE49-F238E27FC236}">
                <a16:creationId xmlns:a16="http://schemas.microsoft.com/office/drawing/2014/main" id="{948DA4C8-D32C-B0ED-94E2-409B6B0409E4}"/>
              </a:ext>
            </a:extLst>
          </p:cNvPr>
          <p:cNvPicPr>
            <a:picLocks noChangeAspect="1"/>
          </p:cNvPicPr>
          <p:nvPr/>
        </p:nvPicPr>
        <p:blipFill>
          <a:blip r:embed="rId8"/>
          <a:stretch>
            <a:fillRect/>
          </a:stretch>
        </p:blipFill>
        <p:spPr>
          <a:xfrm>
            <a:off x="2594626" y="6913535"/>
            <a:ext cx="6916182" cy="3881233"/>
          </a:xfrm>
          <a:prstGeom prst="rect">
            <a:avLst/>
          </a:prstGeom>
        </p:spPr>
      </p:pic>
      <p:pic>
        <p:nvPicPr>
          <p:cNvPr id="33" name="Picture 32" descr="A cartoon of a pink pony&#10;&#10;Description automatically generated">
            <a:extLst>
              <a:ext uri="{FF2B5EF4-FFF2-40B4-BE49-F238E27FC236}">
                <a16:creationId xmlns:a16="http://schemas.microsoft.com/office/drawing/2014/main" id="{F429386D-3FA5-1FB3-9AC6-A6769E800E8B}"/>
              </a:ext>
            </a:extLst>
          </p:cNvPr>
          <p:cNvPicPr>
            <a:picLocks noChangeAspect="1"/>
          </p:cNvPicPr>
          <p:nvPr/>
        </p:nvPicPr>
        <p:blipFill>
          <a:blip r:embed="rId9"/>
          <a:stretch>
            <a:fillRect/>
          </a:stretch>
        </p:blipFill>
        <p:spPr>
          <a:xfrm>
            <a:off x="9950291" y="-1234386"/>
            <a:ext cx="3009900" cy="2806700"/>
          </a:xfrm>
          <a:prstGeom prst="rect">
            <a:avLst/>
          </a:prstGeom>
        </p:spPr>
      </p:pic>
      <p:pic>
        <p:nvPicPr>
          <p:cNvPr id="35" name="Picture 34" descr="A person holding a martini glass&#10;&#10;Description automatically generated">
            <a:extLst>
              <a:ext uri="{FF2B5EF4-FFF2-40B4-BE49-F238E27FC236}">
                <a16:creationId xmlns:a16="http://schemas.microsoft.com/office/drawing/2014/main" id="{DA3C61A4-53BD-54F7-1151-54EB7DC44E8B}"/>
              </a:ext>
            </a:extLst>
          </p:cNvPr>
          <p:cNvPicPr>
            <a:picLocks noChangeAspect="1"/>
          </p:cNvPicPr>
          <p:nvPr/>
        </p:nvPicPr>
        <p:blipFill>
          <a:blip r:embed="rId10"/>
          <a:stretch>
            <a:fillRect/>
          </a:stretch>
        </p:blipFill>
        <p:spPr>
          <a:xfrm>
            <a:off x="-254538" y="7564572"/>
            <a:ext cx="3009900" cy="2006600"/>
          </a:xfrm>
          <a:prstGeom prst="rect">
            <a:avLst/>
          </a:prstGeom>
        </p:spPr>
      </p:pic>
      <p:pic>
        <p:nvPicPr>
          <p:cNvPr id="38" name="Picture 37" descr="A person in a garment&#10;&#10;Description automatically generated">
            <a:extLst>
              <a:ext uri="{FF2B5EF4-FFF2-40B4-BE49-F238E27FC236}">
                <a16:creationId xmlns:a16="http://schemas.microsoft.com/office/drawing/2014/main" id="{C65F7CED-1D71-F968-33A2-4D398D4F3D27}"/>
              </a:ext>
            </a:extLst>
          </p:cNvPr>
          <p:cNvPicPr>
            <a:picLocks noChangeAspect="1"/>
          </p:cNvPicPr>
          <p:nvPr/>
        </p:nvPicPr>
        <p:blipFill>
          <a:blip r:embed="rId11"/>
          <a:stretch>
            <a:fillRect/>
          </a:stretch>
        </p:blipFill>
        <p:spPr>
          <a:xfrm>
            <a:off x="61814" y="7341059"/>
            <a:ext cx="3608856" cy="2253631"/>
          </a:xfrm>
          <a:prstGeom prst="rect">
            <a:avLst/>
          </a:prstGeom>
        </p:spPr>
      </p:pic>
    </p:spTree>
    <p:extLst>
      <p:ext uri="{BB962C8B-B14F-4D97-AF65-F5344CB8AC3E}">
        <p14:creationId xmlns:p14="http://schemas.microsoft.com/office/powerpoint/2010/main" val="8862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A5FC-D1AA-8E1E-43C1-1CCC58B252F2}"/>
              </a:ext>
            </a:extLst>
          </p:cNvPr>
          <p:cNvPicPr>
            <a:picLocks noChangeAspect="1"/>
          </p:cNvPicPr>
          <p:nvPr/>
        </p:nvPicPr>
        <p:blipFill>
          <a:blip r:embed="rId2"/>
          <a:stretch>
            <a:fillRect/>
          </a:stretch>
        </p:blipFill>
        <p:spPr>
          <a:xfrm>
            <a:off x="8094198" y="37154"/>
            <a:ext cx="1049801" cy="923579"/>
          </a:xfrm>
          <a:prstGeom prst="rect">
            <a:avLst/>
          </a:prstGeom>
        </p:spPr>
      </p:pic>
      <p:cxnSp>
        <p:nvCxnSpPr>
          <p:cNvPr id="5" name="Straight Connector 4">
            <a:extLst>
              <a:ext uri="{FF2B5EF4-FFF2-40B4-BE49-F238E27FC236}">
                <a16:creationId xmlns:a16="http://schemas.microsoft.com/office/drawing/2014/main" id="{B63B20CB-BAAF-5519-C6CE-A466FDED8ACD}"/>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F19BCE6-C322-CB66-7C72-73AE6D672C70}"/>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9B155007-787B-7744-4E4C-538DF277B8DF}"/>
              </a:ext>
            </a:extLst>
          </p:cNvPr>
          <p:cNvPicPr>
            <a:picLocks noChangeAspect="1"/>
          </p:cNvPicPr>
          <p:nvPr/>
        </p:nvPicPr>
        <p:blipFill>
          <a:blip r:embed="rId3"/>
          <a:stretch>
            <a:fillRect/>
          </a:stretch>
        </p:blipFill>
        <p:spPr>
          <a:xfrm>
            <a:off x="0" y="8826"/>
            <a:ext cx="980237" cy="980237"/>
          </a:xfrm>
          <a:prstGeom prst="rect">
            <a:avLst/>
          </a:prstGeom>
        </p:spPr>
      </p:pic>
      <p:sp>
        <p:nvSpPr>
          <p:cNvPr id="8" name="TextBox 7">
            <a:extLst>
              <a:ext uri="{FF2B5EF4-FFF2-40B4-BE49-F238E27FC236}">
                <a16:creationId xmlns:a16="http://schemas.microsoft.com/office/drawing/2014/main" id="{BE558987-DCD5-D55B-DC0F-160EC638F4B5}"/>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u="sng" dirty="0">
                <a:ln/>
                <a:latin typeface="Helvetica" pitchFamily="2" charset="0"/>
                <a:cs typeface="Arial" panose="020B0604020202020204" pitchFamily="34" charset="0"/>
              </a:rPr>
              <a:t>U.S. Delegation Nijmegen March (USDNM)</a:t>
            </a:r>
          </a:p>
        </p:txBody>
      </p:sp>
      <p:sp>
        <p:nvSpPr>
          <p:cNvPr id="3" name="TextBox 2">
            <a:extLst>
              <a:ext uri="{FF2B5EF4-FFF2-40B4-BE49-F238E27FC236}">
                <a16:creationId xmlns:a16="http://schemas.microsoft.com/office/drawing/2014/main" id="{58B7976A-1F17-51B4-CA55-2AA9D70F3D35}"/>
              </a:ext>
            </a:extLst>
          </p:cNvPr>
          <p:cNvSpPr txBox="1"/>
          <p:nvPr/>
        </p:nvSpPr>
        <p:spPr>
          <a:xfrm>
            <a:off x="91786" y="1184403"/>
            <a:ext cx="8527312" cy="5740033"/>
          </a:xfrm>
          <a:prstGeom prst="rect">
            <a:avLst/>
          </a:prstGeom>
          <a:noFill/>
        </p:spPr>
        <p:txBody>
          <a:bodyPr wrap="square" rtlCol="0">
            <a:spAutoFit/>
          </a:bodyPr>
          <a:lstStyle/>
          <a:p>
            <a:pPr marL="228600" indent="-228600">
              <a:buAutoNum type="arabicPeriod" startAt="6"/>
              <a:tabLst>
                <a:tab pos="223838" algn="l"/>
                <a:tab pos="568325" algn="l"/>
                <a:tab pos="968375" algn="r"/>
                <a:tab pos="1143000" algn="l"/>
              </a:tabLst>
            </a:pPr>
            <a:r>
              <a:rPr lang="en-US" sz="1100" dirty="0">
                <a:latin typeface="Helvetica" pitchFamily="2" charset="0"/>
              </a:rPr>
              <a:t>Pace </a:t>
            </a:r>
          </a:p>
          <a:p>
            <a:pPr>
              <a:tabLst>
                <a:tab pos="223838" algn="l"/>
                <a:tab pos="568325" algn="l"/>
                <a:tab pos="968375" algn="r"/>
                <a:tab pos="1143000" algn="l"/>
              </a:tabLst>
            </a:pPr>
            <a:r>
              <a:rPr lang="en-US" sz="1100" dirty="0">
                <a:latin typeface="Helvetica" pitchFamily="2" charset="0"/>
              </a:rPr>
              <a:t>	Pace, or cadence, is perhaps the most familiar marching calculation. We will now consider it holistically. Of course, pace is an on-g	going calculation adjusted to situation. There is no one solution. It requires constant monitoring and adaptation (use METT-TC). </a:t>
            </a:r>
          </a:p>
          <a:p>
            <a:pPr>
              <a:tabLst>
                <a:tab pos="223838" algn="l"/>
                <a:tab pos="568325" algn="l"/>
                <a:tab pos="968375" algn="r"/>
                <a:tab pos="1143000" algn="l"/>
              </a:tabLst>
            </a:pPr>
            <a:r>
              <a:rPr lang="en-US" sz="500" dirty="0">
                <a:latin typeface="Helvetica" pitchFamily="2" charset="0"/>
              </a:rPr>
              <a:t>	</a:t>
            </a:r>
          </a:p>
          <a:p>
            <a:pPr>
              <a:tabLst>
                <a:tab pos="223838" algn="l"/>
                <a:tab pos="568325" algn="l"/>
                <a:tab pos="968375" algn="r"/>
                <a:tab pos="1143000" algn="l"/>
              </a:tabLst>
            </a:pPr>
            <a:r>
              <a:rPr lang="en-US" sz="1100" dirty="0">
                <a:latin typeface="Helvetica" pitchFamily="2" charset="0"/>
              </a:rPr>
              <a:t>	1. 	Hydration	think: ELECTROLYTES</a:t>
            </a:r>
          </a:p>
          <a:p>
            <a:pPr>
              <a:tabLst>
                <a:tab pos="223838" algn="l"/>
                <a:tab pos="568325" algn="l"/>
                <a:tab pos="968375" algn="r"/>
                <a:tab pos="1143000" algn="l"/>
              </a:tabLst>
            </a:pPr>
            <a:r>
              <a:rPr lang="en-US" sz="1100" dirty="0">
                <a:latin typeface="Helvetica" pitchFamily="2" charset="0"/>
              </a:rPr>
              <a:t>		1 quart (0.95) liter per hour is the upper limit for endurance activity in daylight at normal day temperatures. </a:t>
            </a:r>
          </a:p>
          <a:p>
            <a:pPr>
              <a:tabLst>
                <a:tab pos="223838" algn="l"/>
                <a:tab pos="568325" algn="l"/>
                <a:tab pos="738188" algn="l"/>
                <a:tab pos="968375" algn="r"/>
                <a:tab pos="1143000" algn="l"/>
              </a:tabLst>
            </a:pPr>
            <a:r>
              <a:rPr lang="en-US" sz="1100" dirty="0">
                <a:latin typeface="Helvetica" pitchFamily="2" charset="0"/>
              </a:rPr>
              <a:t>		-	If you need more, you may be in trouble. Stop, rest and eat, especially salts.</a:t>
            </a:r>
          </a:p>
          <a:p>
            <a:pPr>
              <a:tabLst>
                <a:tab pos="223838" algn="l"/>
                <a:tab pos="568325" algn="l"/>
                <a:tab pos="738188" algn="l"/>
                <a:tab pos="968375" algn="r"/>
                <a:tab pos="1143000" algn="l"/>
              </a:tabLst>
            </a:pPr>
            <a:r>
              <a:rPr lang="en-US" sz="1100" dirty="0">
                <a:latin typeface="Helvetica" pitchFamily="2" charset="0"/>
              </a:rPr>
              <a:t>		-	A clear urine stream can indicate proper hydration AND absence of electrolytes. How do you feel? </a:t>
            </a:r>
          </a:p>
          <a:p>
            <a:pPr>
              <a:tabLst>
                <a:tab pos="223838" algn="l"/>
                <a:tab pos="568325" algn="l"/>
                <a:tab pos="738188" algn="l"/>
                <a:tab pos="968375" algn="r"/>
                <a:tab pos="1143000" algn="l"/>
              </a:tabLst>
            </a:pPr>
            <a:r>
              <a:rPr lang="en-US" sz="1100" dirty="0">
                <a:latin typeface="Helvetica" pitchFamily="2" charset="0"/>
              </a:rPr>
              <a:t>		-	If don’t drink enough, you will get in trouble. Danger to life is possible. </a:t>
            </a:r>
          </a:p>
          <a:p>
            <a:pPr>
              <a:tabLst>
                <a:tab pos="223838" algn="l"/>
                <a:tab pos="568325" algn="l"/>
                <a:tab pos="738188" algn="l"/>
                <a:tab pos="968375" algn="r"/>
                <a:tab pos="1143000" algn="l"/>
              </a:tabLst>
            </a:pPr>
            <a:r>
              <a:rPr lang="en-US" sz="1100" dirty="0">
                <a:latin typeface="Helvetica" pitchFamily="2" charset="0"/>
              </a:rPr>
              <a:t>		-	For Nijmegen, sip every 20 minutes. When hot/humid, every 15. If exceptionally hot/humid every 12. </a:t>
            </a:r>
          </a:p>
          <a:p>
            <a:pPr>
              <a:tabLst>
                <a:tab pos="223838" algn="l"/>
                <a:tab pos="568325" algn="l"/>
                <a:tab pos="738188" algn="l"/>
                <a:tab pos="968375" algn="r"/>
                <a:tab pos="1143000" algn="l"/>
              </a:tabLst>
            </a:pPr>
            <a:endParaRPr lang="en-US" sz="500" dirty="0">
              <a:latin typeface="Helvetica" pitchFamily="2" charset="0"/>
            </a:endParaRPr>
          </a:p>
          <a:p>
            <a:pPr>
              <a:tabLst>
                <a:tab pos="223838" algn="l"/>
                <a:tab pos="568325" algn="l"/>
                <a:tab pos="738188" algn="l"/>
                <a:tab pos="968375" algn="r"/>
                <a:tab pos="1143000" algn="l"/>
              </a:tabLst>
            </a:pPr>
            <a:r>
              <a:rPr lang="en-US" sz="1100" dirty="0">
                <a:latin typeface="Helvetica" pitchFamily="2" charset="0"/>
              </a:rPr>
              <a:t>	2. 	Nutrition		think: </a:t>
            </a:r>
            <a:r>
              <a:rPr lang="en-US" sz="1100" b="1" dirty="0">
                <a:latin typeface="Helvetica" pitchFamily="2" charset="0"/>
              </a:rPr>
              <a:t>INSLULIN</a:t>
            </a:r>
          </a:p>
          <a:p>
            <a:pPr>
              <a:spcBef>
                <a:spcPts val="300"/>
              </a:spcBef>
              <a:spcAft>
                <a:spcPts val="300"/>
              </a:spcAft>
              <a:tabLst>
                <a:tab pos="223838" algn="l"/>
                <a:tab pos="568325" algn="l"/>
                <a:tab pos="968375" algn="r"/>
                <a:tab pos="1143000" algn="l"/>
              </a:tabLst>
            </a:pPr>
            <a:r>
              <a:rPr lang="en-US" sz="1100" dirty="0">
                <a:latin typeface="Helvetica" pitchFamily="2" charset="0"/>
              </a:rPr>
              <a:t>		DO NOT MARCH NIJMEGEN FOR WEIGHT LOSS. </a:t>
            </a:r>
          </a:p>
          <a:p>
            <a:pPr>
              <a:tabLst>
                <a:tab pos="223838" algn="l"/>
                <a:tab pos="568325" algn="l"/>
                <a:tab pos="968375" algn="r"/>
                <a:tab pos="1143000" algn="l"/>
              </a:tabLst>
            </a:pPr>
            <a:r>
              <a:rPr lang="en-US" sz="1100" dirty="0">
                <a:latin typeface="Helvetica" pitchFamily="2" charset="0"/>
              </a:rPr>
              <a:t>		The average marcher will burn 400-500kcal per hour on the move. </a:t>
            </a:r>
          </a:p>
          <a:p>
            <a:pPr>
              <a:tabLst>
                <a:tab pos="223838" algn="l"/>
                <a:tab pos="568325" algn="l"/>
                <a:tab pos="738188" algn="l"/>
                <a:tab pos="968375" algn="r"/>
                <a:tab pos="1143000" algn="l"/>
              </a:tabLst>
            </a:pPr>
            <a:r>
              <a:rPr lang="en-US" sz="1100" dirty="0">
                <a:latin typeface="Helvetica" pitchFamily="2" charset="0"/>
              </a:rPr>
              <a:t>		-	Snack every 30 minutes, at least every 60. Keep energy flow constant.</a:t>
            </a:r>
          </a:p>
          <a:p>
            <a:pPr>
              <a:tabLst>
                <a:tab pos="223838" algn="l"/>
                <a:tab pos="568325" algn="l"/>
                <a:tab pos="738188" algn="l"/>
                <a:tab pos="968375" algn="r"/>
                <a:tab pos="1143000" algn="l"/>
              </a:tabLst>
            </a:pPr>
            <a:r>
              <a:rPr lang="en-US" sz="1100" dirty="0">
                <a:latin typeface="Helvetica" pitchFamily="2" charset="0"/>
              </a:rPr>
              <a:t>		In general, your body burns either fat or sugar, not both simultaneously. </a:t>
            </a:r>
          </a:p>
          <a:p>
            <a:pPr>
              <a:tabLst>
                <a:tab pos="223838" algn="l"/>
                <a:tab pos="568325" algn="l"/>
                <a:tab pos="738188" algn="l"/>
                <a:tab pos="968375" algn="r"/>
                <a:tab pos="1143000" algn="l"/>
              </a:tabLst>
            </a:pPr>
            <a:r>
              <a:rPr lang="en-US" sz="1100" dirty="0">
                <a:latin typeface="Helvetica" pitchFamily="2" charset="0"/>
              </a:rPr>
              <a:t>		-	Fats (proteins) are your most effective energy source. Meat, fatty foods, some dairy (cheese), protein bars.</a:t>
            </a:r>
          </a:p>
          <a:p>
            <a:pPr>
              <a:tabLst>
                <a:tab pos="223838" algn="l"/>
                <a:tab pos="568325" algn="l"/>
                <a:tab pos="738188" algn="l"/>
                <a:tab pos="968375" algn="r"/>
                <a:tab pos="1143000" algn="l"/>
              </a:tabLst>
            </a:pPr>
            <a:r>
              <a:rPr lang="en-US" sz="1100" dirty="0">
                <a:latin typeface="Helvetica" pitchFamily="2" charset="0"/>
              </a:rPr>
              <a:t>		-	Sugars trigger insulin, which stops fat burns (and promotes storage) until sugar levels decrease bellow exercise needs.</a:t>
            </a:r>
          </a:p>
          <a:p>
            <a:pPr>
              <a:tabLst>
                <a:tab pos="223838" algn="l"/>
                <a:tab pos="568325" algn="l"/>
                <a:tab pos="738188" algn="l"/>
                <a:tab pos="968375" algn="r"/>
                <a:tab pos="1143000" algn="l"/>
              </a:tabLst>
            </a:pPr>
            <a:r>
              <a:rPr lang="en-US" sz="1100" dirty="0">
                <a:latin typeface="Helvetica" pitchFamily="2" charset="0"/>
              </a:rPr>
              <a:t>		-	Fruits are excellent sugar fuel, but all things in moderation. </a:t>
            </a:r>
          </a:p>
          <a:p>
            <a:pPr>
              <a:tabLst>
                <a:tab pos="223838" algn="l"/>
                <a:tab pos="568325" algn="l"/>
                <a:tab pos="738188" algn="l"/>
                <a:tab pos="968375" algn="r"/>
                <a:tab pos="1143000" algn="l"/>
              </a:tabLst>
            </a:pPr>
            <a:r>
              <a:rPr lang="en-US" sz="1100" dirty="0">
                <a:latin typeface="Helvetica" pitchFamily="2" charset="0"/>
              </a:rPr>
              <a:t>		-	Carbohydrates decompose to sugars. Too many carbs may trigger insulin, which will switch body to sugar until exhausted.</a:t>
            </a:r>
          </a:p>
          <a:p>
            <a:pPr>
              <a:tabLst>
                <a:tab pos="223838" algn="l"/>
                <a:tab pos="568325" algn="l"/>
                <a:tab pos="738188" algn="l"/>
                <a:tab pos="968375" algn="r"/>
                <a:tab pos="1143000" algn="l"/>
              </a:tabLst>
            </a:pPr>
            <a:endParaRPr lang="en-US" sz="600" dirty="0">
              <a:latin typeface="Helvetica" pitchFamily="2" charset="0"/>
            </a:endParaRPr>
          </a:p>
          <a:p>
            <a:pPr>
              <a:tabLst>
                <a:tab pos="223838" algn="l"/>
                <a:tab pos="568325" algn="l"/>
                <a:tab pos="968375" algn="r"/>
                <a:tab pos="1143000" algn="l"/>
              </a:tabLst>
            </a:pPr>
            <a:r>
              <a:rPr lang="en-US" sz="1100" dirty="0">
                <a:latin typeface="Helvetica" pitchFamily="2" charset="0"/>
              </a:rPr>
              <a:t>	3. 	Tempo	</a:t>
            </a:r>
          </a:p>
          <a:p>
            <a:pPr>
              <a:tabLst>
                <a:tab pos="223838" algn="l"/>
                <a:tab pos="568325" algn="l"/>
                <a:tab pos="968375" algn="r"/>
                <a:tab pos="1143000" algn="l"/>
              </a:tabLst>
            </a:pPr>
            <a:r>
              <a:rPr lang="en-US" sz="1100" dirty="0">
                <a:latin typeface="Helvetica" pitchFamily="2" charset="0"/>
              </a:rPr>
              <a:t>		6.5kmh is often “best possible” speed (unless you’re German, more like 7.5kmh)</a:t>
            </a:r>
          </a:p>
          <a:p>
            <a:pPr>
              <a:tabLst>
                <a:tab pos="223838" algn="l"/>
                <a:tab pos="568325" algn="l"/>
                <a:tab pos="968375" algn="r"/>
                <a:tab pos="1143000" algn="l"/>
              </a:tabLst>
            </a:pPr>
            <a:r>
              <a:rPr lang="en-US" sz="1100" dirty="0">
                <a:latin typeface="Helvetica" pitchFamily="2" charset="0"/>
              </a:rPr>
              <a:t>			5.5kmh will get the march done without excessive fatigue. </a:t>
            </a:r>
          </a:p>
          <a:p>
            <a:pPr>
              <a:tabLst>
                <a:tab pos="223838" algn="l"/>
                <a:tab pos="568325" algn="l"/>
                <a:tab pos="968375" algn="r"/>
                <a:tab pos="1143000" algn="l"/>
              </a:tabLst>
            </a:pPr>
            <a:r>
              <a:rPr lang="en-US" sz="1100" dirty="0">
                <a:latin typeface="Helvetica" pitchFamily="2" charset="0"/>
              </a:rPr>
              <a:t>		4.5kmh will just get it done, but may induce greater fatigue.</a:t>
            </a:r>
          </a:p>
          <a:p>
            <a:pPr>
              <a:tabLst>
                <a:tab pos="223838" algn="l"/>
                <a:tab pos="568325" algn="l"/>
                <a:tab pos="968375" algn="r"/>
                <a:tab pos="1143000" algn="l"/>
              </a:tabLst>
            </a:pPr>
            <a:r>
              <a:rPr lang="en-US" sz="1100" dirty="0">
                <a:latin typeface="Helvetica" pitchFamily="2" charset="0"/>
              </a:rPr>
              <a:t>		</a:t>
            </a:r>
            <a:r>
              <a:rPr lang="en-US" sz="1100" b="1" dirty="0">
                <a:latin typeface="Helvetica" pitchFamily="2" charset="0"/>
              </a:rPr>
              <a:t>TAKING BREAKS WILL INCREASE TEMPO</a:t>
            </a:r>
            <a:r>
              <a:rPr lang="en-US" sz="1100" dirty="0">
                <a:latin typeface="Helvetica" pitchFamily="2" charset="0"/>
              </a:rPr>
              <a:t>. Try 10min every hour (as per reg). </a:t>
            </a:r>
          </a:p>
          <a:p>
            <a:pPr>
              <a:tabLst>
                <a:tab pos="223838" algn="l"/>
                <a:tab pos="568325" algn="l"/>
                <a:tab pos="738188" algn="l"/>
                <a:tab pos="968375" algn="r"/>
                <a:tab pos="1143000" algn="l"/>
              </a:tabLst>
            </a:pPr>
            <a:endParaRPr lang="en-US" sz="500" dirty="0">
              <a:latin typeface="Helvetica" pitchFamily="2" charset="0"/>
            </a:endParaRPr>
          </a:p>
          <a:p>
            <a:pPr>
              <a:tabLst>
                <a:tab pos="223838" algn="l"/>
                <a:tab pos="568325" algn="l"/>
                <a:tab pos="968375" algn="r"/>
                <a:tab pos="1143000" algn="l"/>
              </a:tabLst>
            </a:pPr>
            <a:r>
              <a:rPr lang="en-US" sz="1100" dirty="0">
                <a:latin typeface="Helvetica" pitchFamily="2" charset="0"/>
              </a:rPr>
              <a:t>	4. 	Maintenance</a:t>
            </a:r>
          </a:p>
          <a:p>
            <a:pPr>
              <a:tabLst>
                <a:tab pos="223838" algn="l"/>
                <a:tab pos="568325" algn="l"/>
                <a:tab pos="968375" algn="r"/>
                <a:tab pos="1143000" algn="l"/>
              </a:tabLst>
            </a:pPr>
            <a:r>
              <a:rPr lang="en-US" sz="1100" dirty="0">
                <a:latin typeface="Helvetica" pitchFamily="2" charset="0"/>
              </a:rPr>
              <a:t>		Risk to sustaining performance are cumulative micro-injuries, loss of strength, and too long recovery periods. </a:t>
            </a:r>
          </a:p>
          <a:p>
            <a:pPr>
              <a:tabLst>
                <a:tab pos="223838" algn="l"/>
                <a:tab pos="568325" algn="l"/>
                <a:tab pos="738188" algn="l"/>
                <a:tab pos="968375" algn="r"/>
                <a:tab pos="1143000" algn="l"/>
              </a:tabLst>
            </a:pPr>
            <a:r>
              <a:rPr lang="en-US" sz="1100" dirty="0">
                <a:latin typeface="Helvetica" pitchFamily="2" charset="0"/>
              </a:rPr>
              <a:t>		- 		</a:t>
            </a:r>
            <a:r>
              <a:rPr lang="en-US" sz="1100" b="1" dirty="0">
                <a:latin typeface="Helvetica" pitchFamily="2" charset="0"/>
              </a:rPr>
              <a:t>Alter conditions to mitigate cumulative injuries</a:t>
            </a:r>
            <a:r>
              <a:rPr lang="en-US" sz="1100" dirty="0">
                <a:latin typeface="Helvetica" pitchFamily="2" charset="0"/>
              </a:rPr>
              <a:t>. Change socks. Change insoles. Change boots. Shift should straps.</a:t>
            </a:r>
          </a:p>
          <a:p>
            <a:pPr>
              <a:tabLst>
                <a:tab pos="223838" algn="l"/>
                <a:tab pos="568325" algn="l"/>
                <a:tab pos="738188" algn="l"/>
                <a:tab pos="968375" algn="r"/>
                <a:tab pos="1143000" algn="l"/>
              </a:tabLst>
            </a:pPr>
            <a:r>
              <a:rPr lang="en-US" sz="1100" dirty="0">
                <a:latin typeface="Helvetica" pitchFamily="2" charset="0"/>
              </a:rPr>
              <a:t>		-	</a:t>
            </a:r>
            <a:r>
              <a:rPr lang="en-US" sz="1100" b="1" dirty="0">
                <a:latin typeface="Helvetica" pitchFamily="2" charset="0"/>
              </a:rPr>
              <a:t>THE WALL</a:t>
            </a:r>
            <a:r>
              <a:rPr lang="en-US" sz="1100" dirty="0">
                <a:latin typeface="Helvetica" pitchFamily="2" charset="0"/>
              </a:rPr>
              <a:t>. Usually after 30km, the body exhausts power, hits “the wall”. Proper pacing can prevent/mitigate this.</a:t>
            </a:r>
          </a:p>
          <a:p>
            <a:pPr>
              <a:tabLst>
                <a:tab pos="223838" algn="l"/>
                <a:tab pos="568325" algn="l"/>
                <a:tab pos="738188" algn="l"/>
                <a:tab pos="968375" algn="r"/>
                <a:tab pos="1143000" algn="l"/>
              </a:tabLst>
            </a:pPr>
            <a:r>
              <a:rPr lang="en-US" sz="1100" dirty="0">
                <a:latin typeface="Helvetica" pitchFamily="2" charset="0"/>
              </a:rPr>
              <a:t>		-	Incorporate yoga stretches into breaks. 				</a:t>
            </a:r>
          </a:p>
          <a:p>
            <a:pPr>
              <a:tabLst>
                <a:tab pos="223838" algn="l"/>
                <a:tab pos="568325" algn="l"/>
                <a:tab pos="738188" algn="l"/>
                <a:tab pos="968375" algn="r"/>
                <a:tab pos="1143000" algn="l"/>
              </a:tabLst>
            </a:pPr>
            <a:r>
              <a:rPr lang="en-US" sz="1100" dirty="0">
                <a:latin typeface="Helvetica" pitchFamily="2" charset="0"/>
              </a:rPr>
              <a:t>		-	Warm up and cool down. You might not feel it now, but you will later. </a:t>
            </a:r>
            <a:r>
              <a:rPr lang="en-US" sz="1100" b="1" dirty="0">
                <a:latin typeface="Helvetica" pitchFamily="2" charset="0"/>
              </a:rPr>
              <a:t>After march, run very lightly for 5-10 minutes. </a:t>
            </a:r>
          </a:p>
          <a:p>
            <a:pPr>
              <a:tabLst>
                <a:tab pos="223838" algn="l"/>
                <a:tab pos="568325" algn="l"/>
                <a:tab pos="968375" algn="r"/>
                <a:tab pos="1143000" algn="l"/>
              </a:tabLst>
            </a:pPr>
            <a:r>
              <a:rPr lang="en-US" sz="1100" dirty="0">
                <a:latin typeface="Helvetica" pitchFamily="2" charset="0"/>
              </a:rPr>
              <a:t>		</a:t>
            </a:r>
          </a:p>
          <a:p>
            <a:pPr>
              <a:tabLst>
                <a:tab pos="223838" algn="l"/>
                <a:tab pos="568325" algn="l"/>
                <a:tab pos="968375" algn="r"/>
                <a:tab pos="1143000" algn="l"/>
              </a:tabLst>
            </a:pPr>
            <a:r>
              <a:rPr lang="en-US" sz="1100" dirty="0">
                <a:latin typeface="Helvetica" pitchFamily="2" charset="0"/>
              </a:rPr>
              <a:t>	</a:t>
            </a:r>
          </a:p>
        </p:txBody>
      </p:sp>
    </p:spTree>
    <p:extLst>
      <p:ext uri="{BB962C8B-B14F-4D97-AF65-F5344CB8AC3E}">
        <p14:creationId xmlns:p14="http://schemas.microsoft.com/office/powerpoint/2010/main" val="34768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09D35-67D3-B3C8-F6EE-EFD1AD6A1173}"/>
              </a:ext>
            </a:extLst>
          </p:cNvPr>
          <p:cNvPicPr>
            <a:picLocks noChangeAspect="1"/>
          </p:cNvPicPr>
          <p:nvPr/>
        </p:nvPicPr>
        <p:blipFill>
          <a:blip r:embed="rId3"/>
          <a:srcRect l="5463" t="20051" r="-1" b="283"/>
          <a:stretch>
            <a:fillRect/>
          </a:stretch>
        </p:blipFill>
        <p:spPr>
          <a:xfrm>
            <a:off x="15" y="857257"/>
            <a:ext cx="9143985" cy="5143493"/>
          </a:xfrm>
          <a:prstGeom prst="rect">
            <a:avLst/>
          </a:prstGeom>
        </p:spPr>
      </p:pic>
      <p:pic>
        <p:nvPicPr>
          <p:cNvPr id="8" name="Picture 7" descr="A pair of brown boots with a medal on it">
            <a:extLst>
              <a:ext uri="{FF2B5EF4-FFF2-40B4-BE49-F238E27FC236}">
                <a16:creationId xmlns:a16="http://schemas.microsoft.com/office/drawing/2014/main" id="{B2144E16-E608-017E-C218-E374A5C9D8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853270"/>
            <a:ext cx="9143999" cy="5539740"/>
          </a:xfrm>
          <a:prstGeom prst="rect">
            <a:avLst/>
          </a:prstGeom>
        </p:spPr>
      </p:pic>
      <p:sp>
        <p:nvSpPr>
          <p:cNvPr id="2" name="Title 1">
            <a:extLst>
              <a:ext uri="{FF2B5EF4-FFF2-40B4-BE49-F238E27FC236}">
                <a16:creationId xmlns:a16="http://schemas.microsoft.com/office/drawing/2014/main" id="{B6819521-D86A-09EC-6372-952CE1F4FA5E}"/>
              </a:ext>
            </a:extLst>
          </p:cNvPr>
          <p:cNvSpPr>
            <a:spLocks noGrp="1"/>
          </p:cNvSpPr>
          <p:nvPr>
            <p:ph type="ctrTitle"/>
          </p:nvPr>
        </p:nvSpPr>
        <p:spPr>
          <a:xfrm>
            <a:off x="240030" y="5155935"/>
            <a:ext cx="6147323" cy="720090"/>
          </a:xfrm>
          <a:ln>
            <a:noFill/>
          </a:ln>
        </p:spPr>
        <p:txBody>
          <a:bodyPr anchor="ctr">
            <a:noAutofit/>
          </a:bodyPr>
          <a:lstStyle/>
          <a:p>
            <a:pPr>
              <a:lnSpc>
                <a:spcPct val="90000"/>
              </a:lnSpc>
            </a:pPr>
            <a:r>
              <a:rPr lang="en-US" sz="2700" dirty="0">
                <a:solidFill>
                  <a:srgbClr val="FF0000"/>
                </a:solidFill>
              </a:rPr>
              <a:t>Nijmegen March 2025</a:t>
            </a:r>
            <a:br>
              <a:rPr lang="en-US" sz="2700" dirty="0">
                <a:solidFill>
                  <a:srgbClr val="FF0000"/>
                </a:solidFill>
              </a:rPr>
            </a:br>
            <a:r>
              <a:rPr lang="en-US" sz="2700" dirty="0">
                <a:solidFill>
                  <a:srgbClr val="FF0000"/>
                </a:solidFill>
              </a:rPr>
              <a:t>SGT Hollingsworth </a:t>
            </a:r>
            <a:br>
              <a:rPr lang="en-US" sz="2700" dirty="0">
                <a:solidFill>
                  <a:srgbClr val="FF0000"/>
                </a:solidFill>
              </a:rPr>
            </a:br>
            <a:r>
              <a:rPr lang="en-US" sz="2700" dirty="0">
                <a:solidFill>
                  <a:srgbClr val="FF0000"/>
                </a:solidFill>
              </a:rPr>
              <a:t>68W Combat Medic- U.S. Army </a:t>
            </a:r>
          </a:p>
        </p:txBody>
      </p:sp>
      <p:sp>
        <p:nvSpPr>
          <p:cNvPr id="3" name="Subtitle 2">
            <a:extLst>
              <a:ext uri="{FF2B5EF4-FFF2-40B4-BE49-F238E27FC236}">
                <a16:creationId xmlns:a16="http://schemas.microsoft.com/office/drawing/2014/main" id="{F1D71C2B-4912-ED40-AFCF-3704211A9B18}"/>
              </a:ext>
            </a:extLst>
          </p:cNvPr>
          <p:cNvSpPr>
            <a:spLocks noGrp="1"/>
          </p:cNvSpPr>
          <p:nvPr>
            <p:ph type="subTitle" idx="1"/>
          </p:nvPr>
        </p:nvSpPr>
        <p:spPr>
          <a:xfrm>
            <a:off x="6453377" y="5223897"/>
            <a:ext cx="2690608" cy="720090"/>
          </a:xfrm>
        </p:spPr>
        <p:txBody>
          <a:bodyPr anchor="ctr">
            <a:noAutofit/>
          </a:bodyPr>
          <a:lstStyle/>
          <a:p>
            <a:pPr algn="r"/>
            <a:r>
              <a:rPr lang="en-US" sz="2700" dirty="0">
                <a:solidFill>
                  <a:srgbClr val="FF0000"/>
                </a:solidFill>
              </a:rPr>
              <a:t>Injury Prevention and First Aid</a:t>
            </a:r>
          </a:p>
        </p:txBody>
      </p:sp>
      <p:pic>
        <p:nvPicPr>
          <p:cNvPr id="5" name="Picture 4">
            <a:extLst>
              <a:ext uri="{FF2B5EF4-FFF2-40B4-BE49-F238E27FC236}">
                <a16:creationId xmlns:a16="http://schemas.microsoft.com/office/drawing/2014/main" id="{FE004C22-294B-16BC-1CB9-502B4B95E989}"/>
              </a:ext>
            </a:extLst>
          </p:cNvPr>
          <p:cNvPicPr>
            <a:picLocks noChangeAspect="1"/>
          </p:cNvPicPr>
          <p:nvPr/>
        </p:nvPicPr>
        <p:blipFill>
          <a:blip r:embed="rId6"/>
          <a:stretch>
            <a:fillRect/>
          </a:stretch>
        </p:blipFill>
        <p:spPr>
          <a:xfrm>
            <a:off x="8094198" y="37154"/>
            <a:ext cx="1049801" cy="923579"/>
          </a:xfrm>
          <a:prstGeom prst="rect">
            <a:avLst/>
          </a:prstGeom>
        </p:spPr>
      </p:pic>
      <p:cxnSp>
        <p:nvCxnSpPr>
          <p:cNvPr id="6" name="Straight Connector 5">
            <a:extLst>
              <a:ext uri="{FF2B5EF4-FFF2-40B4-BE49-F238E27FC236}">
                <a16:creationId xmlns:a16="http://schemas.microsoft.com/office/drawing/2014/main" id="{8A484CDE-A3F6-7D69-8474-0C7D90BE8122}"/>
              </a:ext>
            </a:extLst>
          </p:cNvPr>
          <p:cNvCxnSpPr/>
          <p:nvPr/>
        </p:nvCxnSpPr>
        <p:spPr>
          <a:xfrm>
            <a:off x="-1" y="1004342"/>
            <a:ext cx="9144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F2787B95-CCBE-5E14-BE53-178845E88DB7}"/>
              </a:ext>
            </a:extLst>
          </p:cNvPr>
          <p:cNvCxnSpPr/>
          <p:nvPr/>
        </p:nvCxnSpPr>
        <p:spPr>
          <a:xfrm>
            <a:off x="0" y="1076275"/>
            <a:ext cx="9144000" cy="0"/>
          </a:xfrm>
          <a:prstGeom prst="line">
            <a:avLst/>
          </a:prstGeom>
          <a:ln>
            <a:solidFill>
              <a:srgbClr val="FFC000"/>
            </a:solidFill>
          </a:ln>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000A16A4-E4FE-771F-157C-24F4CF1E1606}"/>
              </a:ext>
            </a:extLst>
          </p:cNvPr>
          <p:cNvPicPr>
            <a:picLocks noChangeAspect="1"/>
          </p:cNvPicPr>
          <p:nvPr/>
        </p:nvPicPr>
        <p:blipFill>
          <a:blip r:embed="rId7"/>
          <a:stretch>
            <a:fillRect/>
          </a:stretch>
        </p:blipFill>
        <p:spPr>
          <a:xfrm>
            <a:off x="0" y="8826"/>
            <a:ext cx="980237" cy="980237"/>
          </a:xfrm>
          <a:prstGeom prst="rect">
            <a:avLst/>
          </a:prstGeom>
        </p:spPr>
      </p:pic>
      <p:sp>
        <p:nvSpPr>
          <p:cNvPr id="10" name="TextBox 9">
            <a:extLst>
              <a:ext uri="{FF2B5EF4-FFF2-40B4-BE49-F238E27FC236}">
                <a16:creationId xmlns:a16="http://schemas.microsoft.com/office/drawing/2014/main" id="{25F799E1-1475-5083-693D-47840E61D886}"/>
              </a:ext>
            </a:extLst>
          </p:cNvPr>
          <p:cNvSpPr txBox="1"/>
          <p:nvPr/>
        </p:nvSpPr>
        <p:spPr>
          <a:xfrm>
            <a:off x="0" y="360827"/>
            <a:ext cx="9143999" cy="49244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latin typeface="Helvetica" pitchFamily="2" charset="0"/>
                <a:cs typeface="Arial" panose="020B0604020202020204" pitchFamily="34" charset="0"/>
              </a:rPr>
              <a:t>U.S. Delegation Nijmegen March (USDNM)</a:t>
            </a:r>
          </a:p>
        </p:txBody>
      </p:sp>
    </p:spTree>
    <p:extLst>
      <p:ext uri="{BB962C8B-B14F-4D97-AF65-F5344CB8AC3E}">
        <p14:creationId xmlns:p14="http://schemas.microsoft.com/office/powerpoint/2010/main" val="21207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9805</TotalTime>
  <Words>3920</Words>
  <Application>Microsoft Macintosh PowerPoint</Application>
  <PresentationFormat>On-screen Show (4:3)</PresentationFormat>
  <Paragraphs>312</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Nijmegen March 2025 SGT Hollingsworth  68W Combat Medic- U.S. Army </vt:lpstr>
      <vt:lpstr>Train up and knowledge</vt:lpstr>
      <vt:lpstr>Don’t “Wing It” Don’t be this person on day 2</vt:lpstr>
      <vt:lpstr>How to wrap</vt:lpstr>
      <vt:lpstr>Injury Prevention  Wraps and Second Skin</vt:lpstr>
      <vt:lpstr>Blister Considerations</vt:lpstr>
      <vt:lpstr>Hydrate!!</vt:lpstr>
      <vt:lpstr>Change. The. Socks.</vt:lpstr>
      <vt:lpstr>Push Through!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Bulger</dc:creator>
  <cp:lastModifiedBy>Christopher Bulger</cp:lastModifiedBy>
  <cp:revision>55</cp:revision>
  <dcterms:created xsi:type="dcterms:W3CDTF">2025-06-05T12:24:11Z</dcterms:created>
  <dcterms:modified xsi:type="dcterms:W3CDTF">2025-06-19T03:11:17Z</dcterms:modified>
</cp:coreProperties>
</file>